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4"/>
  </p:notesMasterIdLst>
  <p:handoutMasterIdLst>
    <p:handoutMasterId r:id="rId35"/>
  </p:handoutMasterIdLst>
  <p:sldIdLst>
    <p:sldId id="389" r:id="rId3"/>
    <p:sldId id="433" r:id="rId4"/>
    <p:sldId id="434" r:id="rId5"/>
    <p:sldId id="435" r:id="rId6"/>
    <p:sldId id="436" r:id="rId7"/>
    <p:sldId id="437" r:id="rId8"/>
    <p:sldId id="438" r:id="rId9"/>
    <p:sldId id="439" r:id="rId10"/>
    <p:sldId id="440" r:id="rId11"/>
    <p:sldId id="441" r:id="rId12"/>
    <p:sldId id="442" r:id="rId13"/>
    <p:sldId id="443" r:id="rId14"/>
    <p:sldId id="444" r:id="rId15"/>
    <p:sldId id="454" r:id="rId16"/>
    <p:sldId id="445" r:id="rId17"/>
    <p:sldId id="447" r:id="rId18"/>
    <p:sldId id="448" r:id="rId19"/>
    <p:sldId id="450" r:id="rId20"/>
    <p:sldId id="451" r:id="rId21"/>
    <p:sldId id="452" r:id="rId22"/>
    <p:sldId id="453" r:id="rId23"/>
    <p:sldId id="455" r:id="rId24"/>
    <p:sldId id="456" r:id="rId25"/>
    <p:sldId id="457" r:id="rId26"/>
    <p:sldId id="458" r:id="rId27"/>
    <p:sldId id="459" r:id="rId28"/>
    <p:sldId id="418" r:id="rId29"/>
    <p:sldId id="401" r:id="rId30"/>
    <p:sldId id="402" r:id="rId31"/>
    <p:sldId id="403" r:id="rId32"/>
    <p:sldId id="404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DC6B"/>
    <a:srgbClr val="741A78"/>
    <a:srgbClr val="F7E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87" autoAdjust="0"/>
    <p:restoredTop sz="98991" autoAdjust="0"/>
  </p:normalViewPr>
  <p:slideViewPr>
    <p:cSldViewPr snapToGrid="0">
      <p:cViewPr>
        <p:scale>
          <a:sx n="103" d="100"/>
          <a:sy n="103" d="100"/>
        </p:scale>
        <p:origin x="-80" y="-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Lesson 2 Activity 8 PPT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1D71C-4F58-7E4D-A630-9091862DA69F}" type="datetime1">
              <a:rPr lang="en-US" altLang="zh-CN" smtClean="0"/>
              <a:t>12/19/15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Lesson 2 Activity 8 PPT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85936-4C14-EE45-9A38-399704596937}" type="datetime1">
              <a:rPr lang="en-US" altLang="zh-CN" smtClean="0"/>
              <a:t>12/19/15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n-US" altLang="zh-CN" smtClean="0"/>
              <a:pPr/>
              <a:t>1</a:t>
            </a:fld>
            <a:endParaRPr lang="en-US" altLang="zh-CN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Lesson 2 Activity 8 PPT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384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7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35" name="Group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5" name="Group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9" name="Picture Placeholder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0" name="Picture Placeholder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gif"/><Relationship Id="rId18" Type="http://schemas.openxmlformats.org/officeDocument/2006/relationships/image" Target="../media/image3.jpeg"/><Relationship Id="rId19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pic>
        <p:nvPicPr>
          <p:cNvPr id="11" name="Picture 2" descr="http://www.bu.edu/nassr-2013/files/2012/08/logo.gif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0336" y="1139511"/>
            <a:ext cx="641664" cy="641664"/>
          </a:xfrm>
          <a:prstGeom prst="rect">
            <a:avLst/>
          </a:prstGeom>
          <a:noFill/>
        </p:spPr>
      </p:pic>
      <p:pic>
        <p:nvPicPr>
          <p:cNvPr id="12" name="Picture 53" descr="http://confucius.umn.edu/images/startalk_logo_4web.jp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0910208" y="2420881"/>
            <a:ext cx="1925392" cy="638192"/>
          </a:xfrm>
          <a:prstGeom prst="rect">
            <a:avLst/>
          </a:prstGeom>
          <a:noFill/>
        </p:spPr>
      </p:pic>
      <p:pic>
        <p:nvPicPr>
          <p:cNvPr id="13" name="Picture 12" descr="大学组.png"/>
          <p:cNvPicPr>
            <a:picLocks noChangeAspect="1"/>
          </p:cNvPicPr>
          <p:nvPr userDrawn="1"/>
        </p:nvPicPr>
        <p:blipFill>
          <a:blip r:embed="rId19" cstate="print"/>
          <a:stretch>
            <a:fillRect/>
          </a:stretch>
        </p:blipFill>
        <p:spPr>
          <a:xfrm rot="5400000">
            <a:off x="11271774" y="3973752"/>
            <a:ext cx="1198610" cy="64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8619" y="815597"/>
            <a:ext cx="6858002" cy="1828800"/>
          </a:xfrm>
        </p:spPr>
        <p:txBody>
          <a:bodyPr anchor="ctr"/>
          <a:lstStyle/>
          <a:p>
            <a:r>
              <a:rPr lang="zh-CN" altLang="en-US" dirty="0" smtClean="0"/>
              <a:t>跨国恋的酸甜苦辣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28618" y="2796797"/>
            <a:ext cx="5685281" cy="1678626"/>
          </a:xfrm>
        </p:spPr>
        <p:txBody>
          <a:bodyPr anchor="ctr"/>
          <a:lstStyle/>
          <a:p>
            <a:pPr algn="ctr"/>
            <a:r>
              <a:rPr lang="zh-CN" altLang="en-US" dirty="0" smtClean="0"/>
              <a:t>第二课时</a:t>
            </a:r>
            <a:endParaRPr lang="en-US" altLang="zh-CN" dirty="0"/>
          </a:p>
          <a:p>
            <a:pPr algn="ctr"/>
            <a:r>
              <a:rPr lang="zh-CN" altLang="en-US" dirty="0" smtClean="0"/>
              <a:t>活动</a:t>
            </a:r>
            <a:r>
              <a:rPr lang="en-US" altLang="zh-CN" dirty="0" smtClean="0"/>
              <a:t> #8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7008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>
                <a:latin typeface="Calibri" charset="0"/>
              </a:rPr>
              <a:t>接龙游戏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kumimoji="1" lang="zh-CN" altLang="en-US">
                <a:latin typeface="Calibri" charset="0"/>
              </a:rPr>
              <a:t>六个人一组</a:t>
            </a:r>
            <a:endParaRPr kumimoji="1" lang="en-US" altLang="zh-CN">
              <a:latin typeface="Calibri" charset="0"/>
            </a:endParaRPr>
          </a:p>
          <a:p>
            <a:pPr marL="0" indent="0">
              <a:buFont typeface="Arial" charset="0"/>
              <a:buNone/>
            </a:pPr>
            <a:endParaRPr kumimoji="1" lang="en-US" altLang="zh-CN">
              <a:latin typeface="Calibri" charset="0"/>
            </a:endParaRPr>
          </a:p>
          <a:p>
            <a:pPr marL="0" indent="0">
              <a:buFont typeface="Arial" charset="0"/>
              <a:buNone/>
            </a:pPr>
            <a:r>
              <a:rPr kumimoji="1" lang="en-US" altLang="zh-CN" sz="2800">
                <a:latin typeface="Calibri" charset="0"/>
              </a:rPr>
              <a:t>A</a:t>
            </a:r>
            <a:r>
              <a:rPr kumimoji="1" lang="zh-CN" altLang="en-US" sz="2800">
                <a:latin typeface="Calibri" charset="0"/>
              </a:rPr>
              <a:t>：自从</a:t>
            </a:r>
            <a:r>
              <a:rPr kumimoji="1" lang="en-US" altLang="zh-CN" sz="2800">
                <a:latin typeface="Calibri" charset="0"/>
              </a:rPr>
              <a:t>……</a:t>
            </a:r>
            <a:r>
              <a:rPr kumimoji="1" lang="zh-CN" altLang="en-US" sz="2800">
                <a:latin typeface="Calibri" charset="0"/>
              </a:rPr>
              <a:t>以后，</a:t>
            </a:r>
            <a:r>
              <a:rPr kumimoji="1" lang="en-US" altLang="zh-CN" sz="2800">
                <a:latin typeface="Calibri" charset="0"/>
              </a:rPr>
              <a:t>SUBJ</a:t>
            </a:r>
            <a:r>
              <a:rPr kumimoji="1" lang="zh-CN" altLang="en-US" sz="2800" b="1">
                <a:solidFill>
                  <a:srgbClr val="0000FF"/>
                </a:solidFill>
                <a:latin typeface="Calibri" charset="0"/>
              </a:rPr>
              <a:t>愈来愈</a:t>
            </a:r>
            <a:r>
              <a:rPr kumimoji="1" lang="en-US" altLang="zh-CN" sz="2800">
                <a:solidFill>
                  <a:srgbClr val="800000"/>
                </a:solidFill>
                <a:latin typeface="Calibri" charset="0"/>
              </a:rPr>
              <a:t>ADJ</a:t>
            </a:r>
            <a:r>
              <a:rPr kumimoji="1" lang="zh-CN" altLang="en-US" sz="2800">
                <a:solidFill>
                  <a:srgbClr val="800000"/>
                </a:solidFill>
                <a:latin typeface="Calibri" charset="0"/>
              </a:rPr>
              <a:t>了</a:t>
            </a:r>
            <a:r>
              <a:rPr kumimoji="1" lang="zh-CN" altLang="en-US" sz="2800">
                <a:latin typeface="Calibri" charset="0"/>
              </a:rPr>
              <a:t>。</a:t>
            </a:r>
            <a:endParaRPr kumimoji="1" lang="en-US" altLang="zh-CN" sz="2800">
              <a:latin typeface="Calibri" charset="0"/>
            </a:endParaRPr>
          </a:p>
          <a:p>
            <a:pPr marL="0" indent="0">
              <a:buFont typeface="Arial" charset="0"/>
              <a:buNone/>
            </a:pPr>
            <a:r>
              <a:rPr kumimoji="1" lang="en-US" altLang="zh-CN" sz="2800">
                <a:latin typeface="Calibri" charset="0"/>
              </a:rPr>
              <a:t>B</a:t>
            </a:r>
            <a:r>
              <a:rPr kumimoji="1" lang="zh-CN" altLang="en-US" sz="2800">
                <a:latin typeface="Calibri" charset="0"/>
              </a:rPr>
              <a:t>：自从</a:t>
            </a:r>
            <a:r>
              <a:rPr kumimoji="1" lang="en-US" altLang="zh-CN" sz="2800">
                <a:latin typeface="Calibri" charset="0"/>
              </a:rPr>
              <a:t>SUBJ</a:t>
            </a:r>
            <a:r>
              <a:rPr kumimoji="1" lang="zh-CN" altLang="en-US" sz="2800" b="1">
                <a:solidFill>
                  <a:srgbClr val="0000FF"/>
                </a:solidFill>
                <a:latin typeface="Calibri" charset="0"/>
              </a:rPr>
              <a:t>愈来愈</a:t>
            </a:r>
            <a:r>
              <a:rPr kumimoji="1" lang="en-US" altLang="zh-CN" sz="2800">
                <a:solidFill>
                  <a:srgbClr val="800000"/>
                </a:solidFill>
                <a:latin typeface="Calibri" charset="0"/>
              </a:rPr>
              <a:t>ADJ</a:t>
            </a:r>
            <a:r>
              <a:rPr kumimoji="1" lang="zh-CN" altLang="en-US" sz="2800">
                <a:solidFill>
                  <a:srgbClr val="800000"/>
                </a:solidFill>
                <a:latin typeface="Calibri" charset="0"/>
              </a:rPr>
              <a:t>以后</a:t>
            </a:r>
            <a:r>
              <a:rPr kumimoji="1" lang="zh-CN" altLang="en-US" sz="2800">
                <a:latin typeface="Calibri" charset="0"/>
              </a:rPr>
              <a:t>，</a:t>
            </a:r>
            <a:r>
              <a:rPr kumimoji="1" lang="en-US" altLang="zh-CN" sz="2800">
                <a:latin typeface="Calibri" charset="0"/>
              </a:rPr>
              <a:t>SUB</a:t>
            </a:r>
            <a:r>
              <a:rPr kumimoji="1" lang="zh-CN" altLang="en-US" sz="2800">
                <a:latin typeface="Calibri" charset="0"/>
              </a:rPr>
              <a:t>变得</a:t>
            </a:r>
            <a:r>
              <a:rPr kumimoji="1" lang="zh-CN" altLang="en-US" sz="2800" b="1">
                <a:solidFill>
                  <a:srgbClr val="0000FF"/>
                </a:solidFill>
                <a:latin typeface="Calibri" charset="0"/>
              </a:rPr>
              <a:t>愈来愈</a:t>
            </a:r>
            <a:r>
              <a:rPr kumimoji="1" lang="en-US" altLang="zh-CN" sz="2800">
                <a:solidFill>
                  <a:srgbClr val="800000"/>
                </a:solidFill>
                <a:latin typeface="Calibri" charset="0"/>
              </a:rPr>
              <a:t>ADJ</a:t>
            </a:r>
            <a:r>
              <a:rPr kumimoji="1" lang="zh-CN" altLang="en-US" sz="2800">
                <a:latin typeface="Calibri" charset="0"/>
              </a:rPr>
              <a:t>。</a:t>
            </a:r>
            <a:endParaRPr kumimoji="1" lang="en-US" altLang="zh-CN" sz="2800">
              <a:latin typeface="Calibri" charset="0"/>
            </a:endParaRPr>
          </a:p>
          <a:p>
            <a:pPr marL="0" indent="0">
              <a:buFont typeface="Arial" charset="0"/>
              <a:buNone/>
            </a:pPr>
            <a:r>
              <a:rPr kumimoji="1" lang="en-US" altLang="zh-CN" sz="2800">
                <a:latin typeface="Calibri" charset="0"/>
              </a:rPr>
              <a:t>C</a:t>
            </a:r>
            <a:r>
              <a:rPr kumimoji="1" lang="zh-CN" altLang="en-US" sz="2800">
                <a:latin typeface="Calibri" charset="0"/>
              </a:rPr>
              <a:t>：</a:t>
            </a:r>
            <a:r>
              <a:rPr kumimoji="1" lang="en-US" altLang="zh-CN" sz="2800">
                <a:latin typeface="Calibri" charset="0"/>
              </a:rPr>
              <a:t>……</a:t>
            </a:r>
          </a:p>
          <a:p>
            <a:pPr marL="0" indent="0">
              <a:buFont typeface="Arial" charset="0"/>
              <a:buNone/>
            </a:pPr>
            <a:r>
              <a:rPr kumimoji="1" lang="en-US" altLang="zh-CN" sz="2800">
                <a:latin typeface="Calibri" charset="0"/>
              </a:rPr>
              <a:t>D</a:t>
            </a:r>
            <a:r>
              <a:rPr kumimoji="1" lang="zh-CN" altLang="en-US" sz="2800">
                <a:latin typeface="Calibri" charset="0"/>
              </a:rPr>
              <a:t>：</a:t>
            </a:r>
            <a:r>
              <a:rPr kumimoji="1" lang="en-US" altLang="zh-CN" sz="2800">
                <a:latin typeface="Calibri" charset="0"/>
              </a:rPr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6091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1" lang="zh-CN" altLang="en-US" sz="3200" dirty="0" smtClean="0">
                <a:latin typeface="Calibri" charset="0"/>
              </a:rPr>
              <a:t>句型二：</a:t>
            </a:r>
            <a:r>
              <a:rPr kumimoji="1" lang="en-US" altLang="zh-CN" sz="3200" dirty="0" smtClean="0">
                <a:latin typeface="Calibri" charset="0"/>
              </a:rPr>
              <a:t>(</a:t>
            </a:r>
            <a:r>
              <a:rPr kumimoji="1" lang="zh-CN" altLang="en-US" sz="3200" dirty="0" smtClean="0">
                <a:latin typeface="Calibri" charset="0"/>
              </a:rPr>
              <a:t>一</a:t>
            </a:r>
            <a:r>
              <a:rPr kumimoji="1" lang="en-US" altLang="zh-CN" sz="3200" dirty="0" smtClean="0">
                <a:latin typeface="Calibri" charset="0"/>
              </a:rPr>
              <a:t>) </a:t>
            </a:r>
            <a:r>
              <a:rPr lang="zh-CN" altLang="zh-CN" sz="3200" b="1" i="1" dirty="0" smtClean="0"/>
              <a:t>牵扯</a:t>
            </a:r>
            <a:r>
              <a:rPr lang="zh-CN" altLang="zh-CN" sz="3200" b="1" i="1" dirty="0"/>
              <a:t>到</a:t>
            </a:r>
            <a:r>
              <a:rPr lang="en-US" altLang="zh-CN" sz="3200" b="1" i="1" dirty="0"/>
              <a:t>…</a:t>
            </a:r>
            <a:r>
              <a:rPr lang="zh-CN" altLang="zh-CN" sz="3200" b="1" i="1" dirty="0"/>
              <a:t>（的问题时），</a:t>
            </a:r>
            <a:r>
              <a:rPr lang="en-US" altLang="zh-CN" sz="3200" b="1" i="1" dirty="0"/>
              <a:t>…</a:t>
            </a:r>
            <a:r>
              <a:rPr lang="en-US" altLang="zh-CN" sz="3200" dirty="0"/>
              <a:t> </a:t>
            </a:r>
            <a:endParaRPr kumimoji="1" lang="zh-CN" altLang="en-US" sz="3200" dirty="0">
              <a:latin typeface="Calibri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>
                <a:latin typeface="Calibri" charset="0"/>
              </a:rPr>
              <a:t>When</a:t>
            </a:r>
            <a:r>
              <a:rPr kumimoji="1" lang="zh-CN" altLang="en-US" dirty="0">
                <a:latin typeface="Calibri" charset="0"/>
              </a:rPr>
              <a:t> </a:t>
            </a:r>
            <a:r>
              <a:rPr kumimoji="1" lang="en-US" altLang="zh-CN" dirty="0" smtClean="0">
                <a:latin typeface="Calibri" charset="0"/>
              </a:rPr>
              <a:t>it</a:t>
            </a:r>
            <a:r>
              <a:rPr kumimoji="1" lang="zh-CN" altLang="en-US" dirty="0" smtClean="0">
                <a:latin typeface="Calibri" charset="0"/>
              </a:rPr>
              <a:t> </a:t>
            </a:r>
            <a:r>
              <a:rPr kumimoji="1" lang="en-US" altLang="zh-CN" dirty="0" smtClean="0">
                <a:latin typeface="Calibri" charset="0"/>
              </a:rPr>
              <a:t>involves/</a:t>
            </a:r>
            <a:r>
              <a:rPr kumimoji="1" lang="zh-CN" altLang="en-US" dirty="0" smtClean="0">
                <a:latin typeface="Calibri" charset="0"/>
              </a:rPr>
              <a:t> </a:t>
            </a:r>
            <a:r>
              <a:rPr kumimoji="1" lang="zh-CN" altLang="zh-CN" dirty="0" smtClean="0">
                <a:latin typeface="Calibri" charset="0"/>
              </a:rPr>
              <a:t>g</a:t>
            </a:r>
            <a:r>
              <a:rPr kumimoji="1" lang="en-US" altLang="zh-CN" dirty="0" err="1" smtClean="0">
                <a:latin typeface="Calibri" charset="0"/>
              </a:rPr>
              <a:t>ets</a:t>
            </a:r>
            <a:r>
              <a:rPr kumimoji="1" lang="zh-CN" altLang="en-US" dirty="0" smtClean="0">
                <a:latin typeface="Calibri" charset="0"/>
              </a:rPr>
              <a:t> </a:t>
            </a:r>
            <a:r>
              <a:rPr kumimoji="1" lang="en-US" altLang="zh-CN" dirty="0" smtClean="0">
                <a:latin typeface="Calibri" charset="0"/>
              </a:rPr>
              <a:t>into</a:t>
            </a:r>
            <a:r>
              <a:rPr kumimoji="1" lang="zh-CN" altLang="en-US" dirty="0" smtClean="0">
                <a:latin typeface="Calibri" charset="0"/>
              </a:rPr>
              <a:t> </a:t>
            </a:r>
            <a:r>
              <a:rPr kumimoji="1" lang="en-US" altLang="zh-CN" dirty="0" smtClean="0">
                <a:latin typeface="Calibri" charset="0"/>
              </a:rPr>
              <a:t>…</a:t>
            </a:r>
            <a:r>
              <a:rPr kumimoji="1" lang="zh-CN" altLang="en-US" dirty="0" smtClean="0">
                <a:latin typeface="Calibri" charset="0"/>
              </a:rPr>
              <a:t> </a:t>
            </a:r>
            <a:r>
              <a:rPr kumimoji="1" lang="en-US" altLang="zh-CN" dirty="0" smtClean="0">
                <a:latin typeface="Calibri" charset="0"/>
              </a:rPr>
              <a:t>problem,</a:t>
            </a:r>
            <a:r>
              <a:rPr kumimoji="1" lang="zh-CN" altLang="en-US" dirty="0" smtClean="0">
                <a:latin typeface="Calibri" charset="0"/>
              </a:rPr>
              <a:t> </a:t>
            </a:r>
            <a:r>
              <a:rPr kumimoji="1" lang="en-US" altLang="zh-CN" dirty="0" smtClean="0">
                <a:latin typeface="Calibri" charset="0"/>
              </a:rPr>
              <a:t>…</a:t>
            </a:r>
            <a:endParaRPr kumimoji="1" lang="en-US" altLang="zh-CN" dirty="0">
              <a:latin typeface="Calibri" charset="0"/>
            </a:endParaRPr>
          </a:p>
          <a:p>
            <a:endParaRPr kumimoji="1" lang="en-US" altLang="zh-CN" dirty="0">
              <a:latin typeface="Calibri" charset="0"/>
            </a:endParaRPr>
          </a:p>
          <a:p>
            <a:r>
              <a:rPr kumimoji="1" lang="zh-CN" altLang="en-US" dirty="0">
                <a:latin typeface="Calibri" charset="0"/>
              </a:rPr>
              <a:t>找出课文里的</a:t>
            </a:r>
            <a:r>
              <a:rPr kumimoji="1" lang="zh-CN" altLang="en-US" dirty="0" smtClean="0">
                <a:latin typeface="Calibri" charset="0"/>
              </a:rPr>
              <a:t>“</a:t>
            </a:r>
            <a:r>
              <a:rPr kumimoji="1" lang="zh-CN" altLang="zh-CN" dirty="0">
                <a:latin typeface="Calibri" charset="0"/>
              </a:rPr>
              <a:t>牵扯到</a:t>
            </a:r>
            <a:r>
              <a:rPr kumimoji="1" lang="zh-CN" altLang="en-US" dirty="0">
                <a:latin typeface="Calibri" charset="0"/>
              </a:rPr>
              <a:t>”，</a:t>
            </a:r>
            <a:r>
              <a:rPr kumimoji="1" lang="zh-CN" altLang="en-US" dirty="0" smtClean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用</a:t>
            </a:r>
            <a:r>
              <a:rPr kumimoji="1" lang="zh-CN" altLang="en-US" b="1" dirty="0" smtClean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绿色</a:t>
            </a:r>
            <a:r>
              <a:rPr kumimoji="1" lang="zh-CN" altLang="en-US" dirty="0" smtClean="0">
                <a:latin typeface="Calibri" charset="0"/>
              </a:rPr>
              <a:t>的荧光</a:t>
            </a:r>
            <a:r>
              <a:rPr kumimoji="1" lang="zh-CN" altLang="en-US" dirty="0">
                <a:latin typeface="Calibri" charset="0"/>
              </a:rPr>
              <a:t>笔画出来</a:t>
            </a:r>
            <a:endParaRPr kumimoji="1" lang="en-US" altLang="zh-CN" dirty="0">
              <a:latin typeface="Calibri" charset="0"/>
            </a:endParaRPr>
          </a:p>
          <a:p>
            <a:pPr marL="0" indent="0">
              <a:buNone/>
            </a:pPr>
            <a:endParaRPr kumimoji="1" lang="en-US" altLang="zh-CN" dirty="0">
              <a:latin typeface="Calibri" charset="0"/>
            </a:endParaRPr>
          </a:p>
          <a:p>
            <a:r>
              <a:rPr kumimoji="1" lang="zh-CN" altLang="en-US" dirty="0" smtClean="0">
                <a:latin typeface="Calibri" charset="0"/>
              </a:rPr>
              <a:t>请划出下面几篇真实语料里的</a:t>
            </a:r>
            <a:r>
              <a:rPr kumimoji="1" lang="en-US" altLang="zh-CN" dirty="0" smtClean="0">
                <a:latin typeface="Calibri" charset="0"/>
              </a:rPr>
              <a:t>“</a:t>
            </a:r>
            <a:r>
              <a:rPr kumimoji="1" lang="zh-CN" altLang="zh-CN" dirty="0">
                <a:latin typeface="Calibri" charset="0"/>
              </a:rPr>
              <a:t>牵扯到</a:t>
            </a:r>
            <a:r>
              <a:rPr kumimoji="1" lang="en-US" altLang="zh-CN" dirty="0" smtClean="0">
                <a:latin typeface="Calibri" charset="0"/>
              </a:rPr>
              <a:t>…</a:t>
            </a:r>
            <a:r>
              <a:rPr kumimoji="1" lang="en-US" altLang="zh-CN" dirty="0">
                <a:latin typeface="Calibri" charset="0"/>
              </a:rPr>
              <a:t>…”</a:t>
            </a:r>
          </a:p>
        </p:txBody>
      </p:sp>
    </p:spTree>
    <p:extLst>
      <p:ext uri="{BB962C8B-B14F-4D97-AF65-F5344CB8AC3E}">
        <p14:creationId xmlns:p14="http://schemas.microsoft.com/office/powerpoint/2010/main" val="146908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8-06 at 5.29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0961"/>
            <a:ext cx="7531100" cy="3327400"/>
          </a:xfrm>
          <a:prstGeom prst="rect">
            <a:avLst/>
          </a:prstGeom>
          <a:ln w="38100" cmpd="sng">
            <a:solidFill>
              <a:schemeClr val="tx2">
                <a:lumMod val="65000"/>
                <a:lumOff val="35000"/>
              </a:schemeClr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0" y="6488668"/>
            <a:ext cx="29556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/>
              <a:t>http://</a:t>
            </a:r>
            <a:r>
              <a:rPr lang="en-US" altLang="zh-CN" sz="1400" dirty="0" err="1"/>
              <a:t>bj.lianjia.com</a:t>
            </a:r>
            <a:r>
              <a:rPr lang="en-US" altLang="zh-CN" sz="1400" dirty="0"/>
              <a:t>/ask/299686.html</a:t>
            </a:r>
            <a:endParaRPr lang="zh-CN" altLang="en-US" sz="1400" dirty="0"/>
          </a:p>
        </p:txBody>
      </p:sp>
      <p:pic>
        <p:nvPicPr>
          <p:cNvPr id="6" name="Picture 5" descr="Screen Shot 2015-08-06 at 5.33.5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3722" y="2946627"/>
            <a:ext cx="6940091" cy="3911373"/>
          </a:xfrm>
          <a:prstGeom prst="rect">
            <a:avLst/>
          </a:prstGeom>
          <a:ln w="38100" cmpd="sng">
            <a:solidFill>
              <a:srgbClr val="595959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0" y="6166304"/>
            <a:ext cx="29931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/>
              <a:t>http://</a:t>
            </a:r>
            <a:r>
              <a:rPr lang="en-US" altLang="zh-CN" sz="1400" dirty="0" err="1"/>
              <a:t>www.anjuke.com</a:t>
            </a:r>
            <a:r>
              <a:rPr lang="en-US" altLang="zh-CN" sz="1400" dirty="0"/>
              <a:t>/</a:t>
            </a:r>
            <a:r>
              <a:rPr lang="en-US" altLang="zh-CN" sz="1400" dirty="0" err="1"/>
              <a:t>qa</a:t>
            </a:r>
            <a:r>
              <a:rPr lang="en-US" altLang="zh-CN" sz="1400" dirty="0"/>
              <a:t>/v4801429</a:t>
            </a:r>
            <a:endParaRPr lang="zh-CN" altLang="en-US" sz="1400" dirty="0"/>
          </a:p>
        </p:txBody>
      </p:sp>
      <p:sp>
        <p:nvSpPr>
          <p:cNvPr id="8" name="Oval 7"/>
          <p:cNvSpPr/>
          <p:nvPr/>
        </p:nvSpPr>
        <p:spPr>
          <a:xfrm>
            <a:off x="4525374" y="1516466"/>
            <a:ext cx="2022239" cy="60412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Oval 8"/>
          <p:cNvSpPr/>
          <p:nvPr/>
        </p:nvSpPr>
        <p:spPr>
          <a:xfrm>
            <a:off x="2260953" y="2334631"/>
            <a:ext cx="2022239" cy="60412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Oval 9"/>
          <p:cNvSpPr/>
          <p:nvPr/>
        </p:nvSpPr>
        <p:spPr>
          <a:xfrm>
            <a:off x="7008280" y="3703149"/>
            <a:ext cx="2022239" cy="60412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1376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8-06 at 5.37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7264"/>
            <a:ext cx="12192000" cy="6174697"/>
          </a:xfrm>
          <a:prstGeom prst="rect">
            <a:avLst/>
          </a:prstGeom>
          <a:ln w="28575" cmpd="sng">
            <a:solidFill>
              <a:srgbClr val="595959"/>
            </a:solidFill>
          </a:ln>
        </p:spPr>
      </p:pic>
      <p:sp>
        <p:nvSpPr>
          <p:cNvPr id="3" name="Oval 2"/>
          <p:cNvSpPr/>
          <p:nvPr/>
        </p:nvSpPr>
        <p:spPr>
          <a:xfrm>
            <a:off x="6214682" y="2058941"/>
            <a:ext cx="5977317" cy="641108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2034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8-06 at 6.05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4424" y="431516"/>
            <a:ext cx="8440153" cy="599250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552458" y="2909641"/>
            <a:ext cx="5977317" cy="641108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Rectangle 4"/>
          <p:cNvSpPr/>
          <p:nvPr/>
        </p:nvSpPr>
        <p:spPr>
          <a:xfrm>
            <a:off x="0" y="6396335"/>
            <a:ext cx="81506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/>
              <a:t>http://</a:t>
            </a:r>
            <a:r>
              <a:rPr lang="en-US" altLang="zh-CN" sz="1200" dirty="0" err="1"/>
              <a:t>www.juzimi.com</a:t>
            </a:r>
            <a:r>
              <a:rPr lang="en-US" altLang="zh-CN" sz="1200" dirty="0"/>
              <a:t>/search/node/%E4%B8%80%E7%89%B5%E6%89%AF%E5%88%B0%20type:sentence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41505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>
                <a:latin typeface="Calibri" charset="0"/>
              </a:rPr>
              <a:t>改</a:t>
            </a:r>
            <a:r>
              <a:rPr kumimoji="1" lang="zh-CN" altLang="en-US" dirty="0" smtClean="0">
                <a:latin typeface="Calibri" charset="0"/>
              </a:rPr>
              <a:t>写句子 </a:t>
            </a:r>
            <a:r>
              <a:rPr kumimoji="1" lang="en-US" altLang="zh-CN" dirty="0" smtClean="0">
                <a:latin typeface="Calibri" charset="0"/>
              </a:rPr>
              <a:t>(“</a:t>
            </a:r>
            <a:r>
              <a:rPr kumimoji="1" lang="zh-CN" altLang="en-US" dirty="0" smtClean="0">
                <a:latin typeface="Calibri" charset="0"/>
              </a:rPr>
              <a:t>(一</a:t>
            </a:r>
            <a:r>
              <a:rPr kumimoji="1" lang="en-US" altLang="zh-CN" dirty="0" smtClean="0">
                <a:latin typeface="Calibri" charset="0"/>
              </a:rPr>
              <a:t>)</a:t>
            </a:r>
            <a:r>
              <a:rPr kumimoji="1" lang="zh-CN" altLang="en-US" dirty="0" smtClean="0">
                <a:latin typeface="Calibri" charset="0"/>
              </a:rPr>
              <a:t>牵扯到</a:t>
            </a:r>
            <a:r>
              <a:rPr kumimoji="1" lang="en-US" altLang="zh-CN" dirty="0" smtClean="0">
                <a:latin typeface="Calibri" charset="0"/>
              </a:rPr>
              <a:t>…</a:t>
            </a:r>
            <a:r>
              <a:rPr kumimoji="1" lang="zh-CN" altLang="en-US" dirty="0" smtClean="0">
                <a:latin typeface="Calibri" charset="0"/>
              </a:rPr>
              <a:t>问题时，</a:t>
            </a:r>
            <a:r>
              <a:rPr kumimoji="1" lang="en-US" altLang="zh-CN" dirty="0" smtClean="0">
                <a:latin typeface="Calibri" charset="0"/>
              </a:rPr>
              <a:t>…”)</a:t>
            </a:r>
            <a:endParaRPr kumimoji="1" lang="zh-CN" altLang="en-US" dirty="0">
              <a:latin typeface="Calibri" charset="0"/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Calibri" charset="0"/>
              <a:buAutoNum type="arabicPeriod"/>
            </a:pPr>
            <a:r>
              <a:rPr kumimoji="1" lang="zh-CN" altLang="en-US" dirty="0" smtClean="0">
                <a:latin typeface="Calibri" charset="0"/>
              </a:rPr>
              <a:t>男女朋友或者同事之间，一谈到金钱，便很难理清楚了。</a:t>
            </a:r>
            <a:endParaRPr kumimoji="1" lang="en-US" altLang="zh-CN" dirty="0">
              <a:latin typeface="Calibri" charset="0"/>
            </a:endParaRPr>
          </a:p>
          <a:p>
            <a:pPr marL="514350" indent="-514350">
              <a:buFont typeface="Calibri" charset="0"/>
              <a:buAutoNum type="arabicPeriod"/>
            </a:pPr>
            <a:endParaRPr kumimoji="1" lang="en-US" altLang="zh-CN" dirty="0">
              <a:latin typeface="Calibri" charset="0"/>
            </a:endParaRPr>
          </a:p>
          <a:p>
            <a:pPr marL="514350" indent="-514350">
              <a:buFont typeface="Calibri" charset="0"/>
              <a:buAutoNum type="arabicPeriod"/>
            </a:pPr>
            <a:r>
              <a:rPr kumimoji="1" lang="zh-CN" altLang="en-US" dirty="0" smtClean="0">
                <a:latin typeface="Calibri" charset="0"/>
              </a:rPr>
              <a:t>第二次婚姻，一提起财产、房屋什么的，就变得非常复杂。</a:t>
            </a:r>
            <a:endParaRPr kumimoji="1" lang="zh-CN" alt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83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61796" y="-114386"/>
            <a:ext cx="10963315" cy="1219200"/>
          </a:xfrm>
        </p:spPr>
        <p:txBody>
          <a:bodyPr anchor="ctr"/>
          <a:lstStyle/>
          <a:p>
            <a:r>
              <a:rPr kumimoji="1" lang="zh-CN" altLang="en-US" dirty="0" smtClean="0">
                <a:solidFill>
                  <a:schemeClr val="accent2"/>
                </a:solidFill>
              </a:rPr>
              <a:t>用“</a:t>
            </a:r>
            <a:r>
              <a:rPr kumimoji="1" lang="en-US" altLang="zh-CN" dirty="0" smtClean="0">
                <a:solidFill>
                  <a:schemeClr val="accent2"/>
                </a:solidFill>
                <a:latin typeface="Calibri" charset="0"/>
              </a:rPr>
              <a:t>(</a:t>
            </a:r>
            <a:r>
              <a:rPr kumimoji="1" lang="zh-CN" altLang="en-US" dirty="0">
                <a:solidFill>
                  <a:schemeClr val="accent2"/>
                </a:solidFill>
                <a:latin typeface="Calibri" charset="0"/>
              </a:rPr>
              <a:t>一</a:t>
            </a:r>
            <a:r>
              <a:rPr kumimoji="1" lang="en-US" altLang="zh-CN" dirty="0">
                <a:solidFill>
                  <a:schemeClr val="accent2"/>
                </a:solidFill>
                <a:latin typeface="Calibri" charset="0"/>
              </a:rPr>
              <a:t>) </a:t>
            </a:r>
            <a:r>
              <a:rPr lang="zh-CN" altLang="zh-CN" b="1" i="1" dirty="0">
                <a:solidFill>
                  <a:schemeClr val="accent2"/>
                </a:solidFill>
              </a:rPr>
              <a:t>牵扯到</a:t>
            </a:r>
            <a:r>
              <a:rPr lang="en-US" altLang="zh-CN" b="1" i="1" dirty="0">
                <a:solidFill>
                  <a:schemeClr val="accent2"/>
                </a:solidFill>
              </a:rPr>
              <a:t>…</a:t>
            </a:r>
            <a:r>
              <a:rPr lang="zh-CN" altLang="zh-CN" b="1" i="1" dirty="0">
                <a:solidFill>
                  <a:schemeClr val="accent2"/>
                </a:solidFill>
              </a:rPr>
              <a:t>（</a:t>
            </a:r>
            <a:r>
              <a:rPr lang="zh-CN" altLang="zh-CN" b="1" i="1" dirty="0" smtClean="0">
                <a:solidFill>
                  <a:schemeClr val="accent2"/>
                </a:solidFill>
              </a:rPr>
              <a:t>的问题时），</a:t>
            </a:r>
            <a:r>
              <a:rPr lang="en-US" altLang="zh-CN" b="1" i="1" dirty="0" smtClean="0">
                <a:solidFill>
                  <a:schemeClr val="accent2"/>
                </a:solidFill>
              </a:rPr>
              <a:t>…</a:t>
            </a:r>
            <a:r>
              <a:rPr lang="zh-CN" altLang="en-US" b="1" i="1" dirty="0" smtClean="0">
                <a:solidFill>
                  <a:schemeClr val="accent2"/>
                </a:solidFill>
              </a:rPr>
              <a:t>”来发表你的意见。</a:t>
            </a:r>
            <a:r>
              <a:rPr lang="en-US" altLang="zh-CN" dirty="0" smtClean="0">
                <a:solidFill>
                  <a:schemeClr val="accent2"/>
                </a:solidFill>
              </a:rPr>
              <a:t> </a:t>
            </a:r>
            <a:endParaRPr kumimoji="1" lang="zh-CN" altLang="en-US" dirty="0">
              <a:solidFill>
                <a:schemeClr val="accent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35" y="1176192"/>
            <a:ext cx="3158340" cy="21033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211669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200" dirty="0"/>
              <a:t>http://</a:t>
            </a:r>
            <a:r>
              <a:rPr lang="en-US" altLang="zh-CN" sz="1200" dirty="0" err="1"/>
              <a:t>www.cmsi.ugent.be</a:t>
            </a:r>
            <a:r>
              <a:rPr lang="en-US" altLang="zh-CN" sz="1200" dirty="0"/>
              <a:t>/</a:t>
            </a:r>
            <a:r>
              <a:rPr lang="en-US" altLang="zh-CN" sz="1200" dirty="0" err="1"/>
              <a:t>wp</a:t>
            </a:r>
            <a:r>
              <a:rPr lang="en-US" altLang="zh-CN" sz="1200" dirty="0"/>
              <a:t>-content/uploads/2015/03/</a:t>
            </a:r>
            <a:r>
              <a:rPr lang="en-US" altLang="zh-CN" sz="1200" dirty="0" err="1"/>
              <a:t>human_rights.jpg</a:t>
            </a:r>
            <a:endParaRPr lang="zh-CN" altLang="en-US" sz="1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88562"/>
            <a:ext cx="3805346" cy="261428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6581001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200" dirty="0"/>
              <a:t>http://www.800119.com/</a:t>
            </a:r>
            <a:r>
              <a:rPr lang="en-US" altLang="zh-CN" sz="1200" dirty="0" err="1"/>
              <a:t>wp</a:t>
            </a:r>
            <a:r>
              <a:rPr lang="en-US" altLang="zh-CN" sz="1200" dirty="0"/>
              <a:t>-content/uploads/2014/02/</a:t>
            </a:r>
            <a:r>
              <a:rPr lang="en-US" altLang="zh-CN" sz="1200" dirty="0" err="1"/>
              <a:t>yufspwr.jpg</a:t>
            </a:r>
            <a:endParaRPr lang="zh-CN" altLang="en-US" sz="1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3133" y="1304560"/>
            <a:ext cx="8408867" cy="424348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933389" y="6211669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altLang="zh-CN" sz="1200" dirty="0"/>
              <a:t>http://img.bzw315.com/New/</a:t>
            </a:r>
            <a:r>
              <a:rPr lang="de-DE" altLang="zh-CN" sz="1200" dirty="0" err="1"/>
              <a:t>image</a:t>
            </a:r>
            <a:r>
              <a:rPr lang="de-DE" altLang="zh-CN" sz="1200" dirty="0"/>
              <a:t>/20130715/20130715101830_4269.jpg</a:t>
            </a:r>
            <a:endParaRPr lang="zh-CN" altLang="en-US" sz="1200" dirty="0"/>
          </a:p>
        </p:txBody>
      </p:sp>
      <p:sp>
        <p:nvSpPr>
          <p:cNvPr id="14" name="Rectangle 13"/>
          <p:cNvSpPr/>
          <p:nvPr/>
        </p:nvSpPr>
        <p:spPr>
          <a:xfrm>
            <a:off x="4907626" y="5597361"/>
            <a:ext cx="1344049" cy="49315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400" dirty="0" smtClean="0">
                <a:solidFill>
                  <a:schemeClr val="tx2"/>
                </a:solidFill>
              </a:rPr>
              <a:t>人权</a:t>
            </a:r>
            <a:endParaRPr kumimoji="1" lang="zh-CN" altLang="en-US" sz="2400" dirty="0">
              <a:solidFill>
                <a:schemeClr val="tx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02720" y="5577155"/>
            <a:ext cx="1344049" cy="49315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400" dirty="0" smtClean="0">
                <a:solidFill>
                  <a:srgbClr val="000000"/>
                </a:solidFill>
              </a:rPr>
              <a:t>健康</a:t>
            </a:r>
            <a:endParaRPr kumimoji="1" lang="zh-CN" altLang="en-US" sz="2400" dirty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110144" y="5593936"/>
            <a:ext cx="1840746" cy="49315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400" dirty="0" smtClean="0">
                <a:solidFill>
                  <a:srgbClr val="000000"/>
                </a:solidFill>
              </a:rPr>
              <a:t>环境污染</a:t>
            </a:r>
            <a:endParaRPr kumimoji="1" lang="zh-CN" alt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78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308268" y="0"/>
            <a:ext cx="11566216" cy="1060293"/>
          </a:xfrm>
        </p:spPr>
        <p:txBody>
          <a:bodyPr anchor="ctr"/>
          <a:lstStyle/>
          <a:p>
            <a:r>
              <a:rPr kumimoji="1" lang="zh-CN" altLang="en-US" dirty="0" smtClean="0">
                <a:solidFill>
                  <a:schemeClr val="accent2"/>
                </a:solidFill>
              </a:rPr>
              <a:t>用“</a:t>
            </a:r>
            <a:r>
              <a:rPr kumimoji="1" lang="en-US" altLang="zh-CN" dirty="0" smtClean="0">
                <a:solidFill>
                  <a:schemeClr val="accent2"/>
                </a:solidFill>
                <a:latin typeface="Calibri" charset="0"/>
              </a:rPr>
              <a:t>(</a:t>
            </a:r>
            <a:r>
              <a:rPr kumimoji="1" lang="zh-CN" altLang="en-US" dirty="0">
                <a:solidFill>
                  <a:schemeClr val="accent2"/>
                </a:solidFill>
                <a:latin typeface="Calibri" charset="0"/>
              </a:rPr>
              <a:t>一</a:t>
            </a:r>
            <a:r>
              <a:rPr kumimoji="1" lang="en-US" altLang="zh-CN" dirty="0">
                <a:solidFill>
                  <a:schemeClr val="accent2"/>
                </a:solidFill>
                <a:latin typeface="Calibri" charset="0"/>
              </a:rPr>
              <a:t>) </a:t>
            </a:r>
            <a:r>
              <a:rPr lang="zh-CN" altLang="zh-CN" b="1" i="1" dirty="0">
                <a:solidFill>
                  <a:schemeClr val="accent2"/>
                </a:solidFill>
              </a:rPr>
              <a:t>牵扯到</a:t>
            </a:r>
            <a:r>
              <a:rPr lang="en-US" altLang="zh-CN" b="1" i="1" dirty="0">
                <a:solidFill>
                  <a:schemeClr val="accent2"/>
                </a:solidFill>
              </a:rPr>
              <a:t>…</a:t>
            </a:r>
            <a:r>
              <a:rPr lang="zh-CN" altLang="zh-CN" b="1" i="1" dirty="0">
                <a:solidFill>
                  <a:schemeClr val="accent2"/>
                </a:solidFill>
              </a:rPr>
              <a:t>（</a:t>
            </a:r>
            <a:r>
              <a:rPr lang="zh-CN" altLang="zh-CN" b="1" i="1" dirty="0" smtClean="0">
                <a:solidFill>
                  <a:schemeClr val="accent2"/>
                </a:solidFill>
              </a:rPr>
              <a:t>的问题时），</a:t>
            </a:r>
            <a:r>
              <a:rPr lang="en-US" altLang="zh-CN" b="1" i="1" dirty="0" smtClean="0">
                <a:solidFill>
                  <a:schemeClr val="accent2"/>
                </a:solidFill>
              </a:rPr>
              <a:t>…</a:t>
            </a:r>
            <a:r>
              <a:rPr lang="zh-CN" altLang="en-US" b="1" i="1" dirty="0" smtClean="0">
                <a:solidFill>
                  <a:schemeClr val="accent2"/>
                </a:solidFill>
              </a:rPr>
              <a:t>”来发表你的意见。</a:t>
            </a:r>
            <a:r>
              <a:rPr lang="en-US" altLang="zh-CN" dirty="0" smtClean="0">
                <a:solidFill>
                  <a:schemeClr val="accent2"/>
                </a:solidFill>
              </a:rPr>
              <a:t> </a:t>
            </a:r>
            <a:endParaRPr kumimoji="1" lang="zh-CN" altLang="en-US" dirty="0">
              <a:solidFill>
                <a:schemeClr val="accent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1638"/>
            <a:ext cx="5213985" cy="37439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581001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200" dirty="0"/>
              <a:t>https://</a:t>
            </a:r>
            <a:r>
              <a:rPr lang="en-US" altLang="zh-CN" sz="1200" dirty="0" err="1"/>
              <a:t>www.l-somewhere.com</a:t>
            </a:r>
            <a:r>
              <a:rPr lang="en-US" altLang="zh-CN" sz="1200" dirty="0"/>
              <a:t>/media/Beauty/tim_20130524-3.2.jpg</a:t>
            </a:r>
            <a:endParaRPr lang="zh-CN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112" y="1151904"/>
            <a:ext cx="5918746" cy="191313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478362" y="6396335"/>
            <a:ext cx="7605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200" dirty="0"/>
              <a:t>http://</a:t>
            </a:r>
            <a:r>
              <a:rPr lang="en-US" altLang="zh-CN" sz="1200" dirty="0" err="1"/>
              <a:t>www.gec.ey.gov.tw</a:t>
            </a:r>
            <a:r>
              <a:rPr lang="en-US" altLang="zh-CN" sz="1200" dirty="0"/>
              <a:t>/Upload/</a:t>
            </a:r>
            <a:r>
              <a:rPr lang="en-US" altLang="zh-CN" sz="1200" dirty="0" err="1"/>
              <a:t>WebArchive</a:t>
            </a:r>
            <a:r>
              <a:rPr lang="en-US" altLang="zh-CN" sz="1200" dirty="0"/>
              <a:t>/1054/</a:t>
            </a:r>
            <a:r>
              <a:rPr lang="en-US" altLang="zh-CN" sz="1200" dirty="0" err="1"/>
              <a:t>TopAdvertise</a:t>
            </a:r>
            <a:r>
              <a:rPr lang="en-US" altLang="zh-CN" sz="1200" dirty="0"/>
              <a:t>/1020701-%E6%96%87%E5%AE%A3%E5%93%81-990x320.jpg</a:t>
            </a:r>
            <a:endParaRPr lang="zh-CN" altLang="en-US" sz="1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3111" y="2884983"/>
            <a:ext cx="3146637" cy="334115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336030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altLang="zh-CN" sz="1200" dirty="0"/>
              <a:t>http://www.wise99.com/</a:t>
            </a:r>
            <a:r>
              <a:rPr lang="pl-PL" altLang="zh-CN" sz="1200" dirty="0" err="1"/>
              <a:t>shtml</a:t>
            </a:r>
            <a:r>
              <a:rPr lang="pl-PL" altLang="zh-CN" sz="1200" dirty="0"/>
              <a:t>/1/</a:t>
            </a:r>
            <a:r>
              <a:rPr lang="pl-PL" altLang="zh-CN" sz="1200" dirty="0" err="1"/>
              <a:t>UploadFiles</a:t>
            </a:r>
            <a:r>
              <a:rPr lang="pl-PL" altLang="zh-CN" sz="1200" dirty="0"/>
              <a:t>/201212/2012123111111408.jpg</a:t>
            </a:r>
            <a:endParaRPr lang="zh-CN" alt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280137" y="5384343"/>
            <a:ext cx="1840746" cy="49315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400" dirty="0" smtClean="0">
                <a:solidFill>
                  <a:srgbClr val="000000"/>
                </a:solidFill>
              </a:rPr>
              <a:t>男女平等</a:t>
            </a:r>
            <a:endParaRPr kumimoji="1" lang="zh-CN" altLang="en-US" sz="2400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32823" y="5401124"/>
            <a:ext cx="1840746" cy="49315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400" dirty="0" smtClean="0">
                <a:solidFill>
                  <a:srgbClr val="000000"/>
                </a:solidFill>
              </a:rPr>
              <a:t>家庭角色</a:t>
            </a:r>
            <a:endParaRPr kumimoji="1" lang="zh-CN" alt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09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kumimoji="1" lang="zh-CN" altLang="en-US" sz="3200" dirty="0" smtClean="0">
                <a:latin typeface="Calibri" charset="0"/>
              </a:rPr>
              <a:t>句型三：相对于</a:t>
            </a:r>
            <a:r>
              <a:rPr lang="en-US" altLang="zh-CN" sz="3200" b="1" i="1" dirty="0" smtClean="0"/>
              <a:t>…</a:t>
            </a:r>
            <a:r>
              <a:rPr lang="zh-CN" altLang="en-US" sz="3200" b="1" i="1" dirty="0" smtClean="0"/>
              <a:t>而言</a:t>
            </a:r>
            <a:r>
              <a:rPr lang="zh-CN" altLang="zh-CN" sz="3200" b="1" i="1" dirty="0" smtClean="0"/>
              <a:t>，</a:t>
            </a:r>
            <a:r>
              <a:rPr lang="en-US" altLang="zh-CN" sz="3200" b="1" i="1" dirty="0"/>
              <a:t>…</a:t>
            </a:r>
            <a:r>
              <a:rPr lang="en-US" altLang="zh-CN" sz="3200" dirty="0"/>
              <a:t> </a:t>
            </a:r>
            <a:endParaRPr kumimoji="1" lang="zh-CN" altLang="en-US" sz="3200" dirty="0">
              <a:latin typeface="Calibri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>
                <a:latin typeface="Calibri" charset="0"/>
              </a:rPr>
              <a:t>With</a:t>
            </a:r>
            <a:r>
              <a:rPr kumimoji="1" lang="zh-CN" altLang="en-US" dirty="0" smtClean="0">
                <a:latin typeface="Calibri" charset="0"/>
              </a:rPr>
              <a:t> </a:t>
            </a:r>
            <a:r>
              <a:rPr kumimoji="1" lang="en-US" altLang="zh-CN" dirty="0" smtClean="0">
                <a:latin typeface="Calibri" charset="0"/>
              </a:rPr>
              <a:t>respect</a:t>
            </a:r>
            <a:r>
              <a:rPr kumimoji="1" lang="zh-CN" altLang="en-US" dirty="0" smtClean="0">
                <a:latin typeface="Calibri" charset="0"/>
              </a:rPr>
              <a:t> </a:t>
            </a:r>
            <a:r>
              <a:rPr kumimoji="1" lang="en-US" altLang="zh-CN" dirty="0" smtClean="0">
                <a:latin typeface="Calibri" charset="0"/>
              </a:rPr>
              <a:t>to…,</a:t>
            </a:r>
            <a:r>
              <a:rPr kumimoji="1" lang="zh-CN" altLang="en-US" dirty="0" smtClean="0">
                <a:latin typeface="Calibri" charset="0"/>
              </a:rPr>
              <a:t> </a:t>
            </a:r>
            <a:r>
              <a:rPr kumimoji="1" lang="en-US" altLang="zh-CN" dirty="0" smtClean="0">
                <a:latin typeface="Calibri" charset="0"/>
              </a:rPr>
              <a:t>…</a:t>
            </a:r>
            <a:endParaRPr kumimoji="1" lang="en-US" altLang="zh-CN" dirty="0">
              <a:latin typeface="Calibri" charset="0"/>
            </a:endParaRPr>
          </a:p>
          <a:p>
            <a:endParaRPr kumimoji="1" lang="en-US" altLang="zh-CN" dirty="0">
              <a:latin typeface="Calibri" charset="0"/>
            </a:endParaRPr>
          </a:p>
          <a:p>
            <a:r>
              <a:rPr kumimoji="1" lang="zh-CN" altLang="en-US" dirty="0">
                <a:latin typeface="Calibri" charset="0"/>
              </a:rPr>
              <a:t>找出课文里的</a:t>
            </a:r>
            <a:r>
              <a:rPr kumimoji="1" lang="zh-CN" altLang="en-US" dirty="0" smtClean="0">
                <a:latin typeface="Calibri" charset="0"/>
              </a:rPr>
              <a:t>“相对于</a:t>
            </a:r>
            <a:r>
              <a:rPr kumimoji="1" lang="en-US" altLang="zh-CN" dirty="0" smtClean="0">
                <a:latin typeface="Calibri" charset="0"/>
              </a:rPr>
              <a:t>…</a:t>
            </a:r>
            <a:r>
              <a:rPr kumimoji="1" lang="zh-CN" altLang="en-US" dirty="0" smtClean="0">
                <a:latin typeface="Calibri" charset="0"/>
              </a:rPr>
              <a:t>而言，</a:t>
            </a:r>
            <a:r>
              <a:rPr kumimoji="1" lang="en-US" altLang="zh-CN" dirty="0" smtClean="0">
                <a:latin typeface="Calibri" charset="0"/>
              </a:rPr>
              <a:t>…</a:t>
            </a:r>
            <a:r>
              <a:rPr kumimoji="1" lang="zh-CN" altLang="en-US" dirty="0" smtClean="0">
                <a:latin typeface="Calibri" charset="0"/>
              </a:rPr>
              <a:t>”</a:t>
            </a:r>
            <a:r>
              <a:rPr kumimoji="1" lang="zh-CN" altLang="en-US" dirty="0">
                <a:latin typeface="Calibri" charset="0"/>
              </a:rPr>
              <a:t>，</a:t>
            </a:r>
            <a:r>
              <a:rPr kumimoji="1" lang="zh-CN" altLang="en-US" dirty="0" smtClean="0">
                <a:solidFill>
                  <a:schemeClr val="accent5">
                    <a:lumMod val="75000"/>
                  </a:schemeClr>
                </a:solidFill>
                <a:latin typeface="Calibri" charset="0"/>
              </a:rPr>
              <a:t>用</a:t>
            </a:r>
            <a:r>
              <a:rPr kumimoji="1" lang="zh-CN" altLang="en-US" b="1" dirty="0" smtClean="0">
                <a:solidFill>
                  <a:schemeClr val="accent5">
                    <a:lumMod val="75000"/>
                  </a:schemeClr>
                </a:solidFill>
                <a:latin typeface="Calibri" charset="0"/>
              </a:rPr>
              <a:t>橙色</a:t>
            </a:r>
            <a:r>
              <a:rPr kumimoji="1" lang="zh-CN" altLang="en-US" dirty="0" smtClean="0">
                <a:latin typeface="Calibri" charset="0"/>
              </a:rPr>
              <a:t>的荧光</a:t>
            </a:r>
            <a:r>
              <a:rPr kumimoji="1" lang="zh-CN" altLang="en-US" dirty="0">
                <a:latin typeface="Calibri" charset="0"/>
              </a:rPr>
              <a:t>笔画出来</a:t>
            </a:r>
            <a:endParaRPr kumimoji="1" lang="en-US" altLang="zh-CN" dirty="0">
              <a:latin typeface="Calibri" charset="0"/>
            </a:endParaRPr>
          </a:p>
          <a:p>
            <a:pPr marL="0" indent="0">
              <a:buNone/>
            </a:pPr>
            <a:endParaRPr kumimoji="1" lang="en-US" altLang="zh-CN" dirty="0">
              <a:latin typeface="Calibri" charset="0"/>
            </a:endParaRPr>
          </a:p>
          <a:p>
            <a:r>
              <a:rPr kumimoji="1" lang="zh-CN" altLang="en-US" dirty="0" smtClean="0">
                <a:latin typeface="Calibri" charset="0"/>
              </a:rPr>
              <a:t>请划出下面几篇真实语料里的</a:t>
            </a:r>
            <a:r>
              <a:rPr kumimoji="1" lang="en-US" altLang="zh-CN" dirty="0" smtClean="0">
                <a:latin typeface="Calibri" charset="0"/>
              </a:rPr>
              <a:t>“</a:t>
            </a:r>
            <a:r>
              <a:rPr kumimoji="1" lang="zh-CN" altLang="en-US" dirty="0">
                <a:latin typeface="Calibri" charset="0"/>
              </a:rPr>
              <a:t>相对于</a:t>
            </a:r>
            <a:r>
              <a:rPr kumimoji="1" lang="en-US" altLang="zh-CN" dirty="0">
                <a:latin typeface="Calibri" charset="0"/>
              </a:rPr>
              <a:t>…</a:t>
            </a:r>
            <a:r>
              <a:rPr kumimoji="1" lang="zh-CN" altLang="en-US" dirty="0">
                <a:latin typeface="Calibri" charset="0"/>
              </a:rPr>
              <a:t>而言，</a:t>
            </a:r>
            <a:r>
              <a:rPr kumimoji="1" lang="en-US" altLang="zh-CN" dirty="0">
                <a:latin typeface="Calibri" charset="0"/>
              </a:rPr>
              <a:t>…</a:t>
            </a:r>
            <a:r>
              <a:rPr kumimoji="1" lang="en-US" altLang="zh-CN" dirty="0" smtClean="0">
                <a:latin typeface="Calibri" charset="0"/>
              </a:rPr>
              <a:t>”</a:t>
            </a:r>
            <a:endParaRPr kumimoji="1" lang="en-US" altLang="zh-CN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65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31575" y="206168"/>
            <a:ext cx="10716701" cy="1219200"/>
          </a:xfrm>
        </p:spPr>
        <p:txBody>
          <a:bodyPr>
            <a:normAutofit/>
          </a:bodyPr>
          <a:lstStyle/>
          <a:p>
            <a:r>
              <a:rPr kumimoji="1" lang="en-US" altLang="zh-CN" sz="2800" dirty="0" smtClean="0">
                <a:solidFill>
                  <a:schemeClr val="accent2">
                    <a:lumMod val="75000"/>
                  </a:schemeClr>
                </a:solidFill>
              </a:rPr>
              <a:t>1. </a:t>
            </a:r>
            <a:r>
              <a:rPr kumimoji="1" lang="zh-CN" altLang="en-US" sz="2800" dirty="0" smtClean="0">
                <a:solidFill>
                  <a:schemeClr val="accent2">
                    <a:lumMod val="75000"/>
                  </a:schemeClr>
                </a:solidFill>
              </a:rPr>
              <a:t>找出句型来：</a:t>
            </a:r>
            <a:r>
              <a:rPr kumimoji="1" lang="zh-CN" altLang="en-US" sz="2800" dirty="0" smtClean="0">
                <a:solidFill>
                  <a:schemeClr val="accent2">
                    <a:lumMod val="75000"/>
                  </a:schemeClr>
                </a:solidFill>
                <a:latin typeface="Calibri" charset="0"/>
              </a:rPr>
              <a:t>“</a:t>
            </a:r>
            <a:r>
              <a:rPr kumimoji="1" lang="zh-CN" altLang="en-US" sz="2800" dirty="0">
                <a:solidFill>
                  <a:schemeClr val="accent2">
                    <a:lumMod val="75000"/>
                  </a:schemeClr>
                </a:solidFill>
                <a:latin typeface="Calibri" charset="0"/>
              </a:rPr>
              <a:t>相对于</a:t>
            </a:r>
            <a:r>
              <a:rPr kumimoji="1" lang="en-US" altLang="zh-CN" sz="2800" dirty="0">
                <a:solidFill>
                  <a:schemeClr val="accent2">
                    <a:lumMod val="75000"/>
                  </a:schemeClr>
                </a:solidFill>
                <a:latin typeface="Calibri" charset="0"/>
              </a:rPr>
              <a:t>…</a:t>
            </a:r>
            <a:r>
              <a:rPr kumimoji="1" lang="zh-CN" altLang="en-US" sz="2800" dirty="0">
                <a:solidFill>
                  <a:schemeClr val="accent2">
                    <a:lumMod val="75000"/>
                  </a:schemeClr>
                </a:solidFill>
                <a:latin typeface="Calibri" charset="0"/>
              </a:rPr>
              <a:t>而言，</a:t>
            </a:r>
            <a:r>
              <a:rPr kumimoji="1" lang="en-US" altLang="zh-CN" sz="2800" dirty="0">
                <a:solidFill>
                  <a:schemeClr val="accent2">
                    <a:lumMod val="75000"/>
                  </a:schemeClr>
                </a:solidFill>
                <a:latin typeface="Calibri" charset="0"/>
              </a:rPr>
              <a:t>…</a:t>
            </a:r>
            <a:r>
              <a:rPr kumimoji="1" lang="zh-CN" altLang="en-US" sz="2800" dirty="0" smtClean="0">
                <a:solidFill>
                  <a:schemeClr val="accent2">
                    <a:lumMod val="75000"/>
                  </a:schemeClr>
                </a:solidFill>
                <a:latin typeface="Calibri" charset="0"/>
              </a:rPr>
              <a:t>”；</a:t>
            </a:r>
            <a:r>
              <a:rPr kumimoji="1" lang="en-US" altLang="zh-CN" sz="28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kumimoji="1" lang="en-US" altLang="zh-CN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kumimoji="1" lang="zh-CN" altLang="zh-CN" sz="28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kumimoji="1" lang="en-US" altLang="zh-CN" sz="28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kumimoji="1" lang="zh-CN" altLang="en-US" sz="2800" dirty="0" smtClean="0">
                <a:solidFill>
                  <a:schemeClr val="accent2">
                    <a:lumMod val="75000"/>
                  </a:schemeClr>
                </a:solidFill>
              </a:rPr>
              <a:t>下面的网站问题，是将什么和什么拿来进行比较？</a:t>
            </a:r>
            <a:endParaRPr kumimoji="1" lang="zh-CN" alt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5" descr="Screen Shot 2015-08-07 at 6.48.3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4784" y="1657116"/>
            <a:ext cx="8551370" cy="647076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951725" y="6488668"/>
            <a:ext cx="27168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/>
              <a:t>http://m.168chaogu.com/ask/3021.aspx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28649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zh-CN" altLang="zh-CN" b="1" dirty="0" smtClean="0"/>
              <a:t>活动</a:t>
            </a:r>
            <a:r>
              <a:rPr lang="zh-CN" altLang="en-US" b="1" dirty="0" smtClean="0"/>
              <a:t>八</a:t>
            </a:r>
            <a:r>
              <a:rPr lang="en-US" altLang="zh-CN" b="1" dirty="0"/>
              <a:t/>
            </a:r>
            <a:br>
              <a:rPr lang="en-US" altLang="zh-CN" b="1" dirty="0"/>
            </a:br>
            <a:endParaRPr kumimoji="1" lang="zh-CN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kumimoji="1" lang="zh-CN" altLang="en-US" dirty="0" smtClean="0"/>
              <a:t>采用情境介绍及训练语法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1192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262" y="945907"/>
            <a:ext cx="3477264" cy="4528164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800" dirty="0" smtClean="0">
                <a:solidFill>
                  <a:schemeClr val="accent2">
                    <a:lumMod val="75000"/>
                  </a:schemeClr>
                </a:solidFill>
              </a:rPr>
              <a:t>1. </a:t>
            </a:r>
            <a:r>
              <a:rPr kumimoji="1" lang="zh-CN" altLang="en-US" sz="2800" dirty="0" smtClean="0">
                <a:solidFill>
                  <a:schemeClr val="accent2">
                    <a:lumMod val="75000"/>
                  </a:schemeClr>
                </a:solidFill>
              </a:rPr>
              <a:t>找出句型来：</a:t>
            </a:r>
            <a:r>
              <a:rPr kumimoji="1" lang="zh-CN" altLang="en-US" sz="2800" dirty="0" smtClean="0">
                <a:solidFill>
                  <a:schemeClr val="accent2">
                    <a:lumMod val="75000"/>
                  </a:schemeClr>
                </a:solidFill>
                <a:latin typeface="Calibri" charset="0"/>
              </a:rPr>
              <a:t>“相对于</a:t>
            </a:r>
            <a:r>
              <a:rPr kumimoji="1" lang="en-US" altLang="zh-CN" sz="2800" dirty="0" smtClean="0">
                <a:solidFill>
                  <a:schemeClr val="accent2">
                    <a:lumMod val="75000"/>
                  </a:schemeClr>
                </a:solidFill>
                <a:latin typeface="Calibri" charset="0"/>
              </a:rPr>
              <a:t>…</a:t>
            </a:r>
            <a:r>
              <a:rPr kumimoji="1" lang="zh-CN" altLang="en-US" sz="2800" dirty="0" smtClean="0">
                <a:solidFill>
                  <a:schemeClr val="accent2">
                    <a:lumMod val="75000"/>
                  </a:schemeClr>
                </a:solidFill>
                <a:latin typeface="Calibri" charset="0"/>
              </a:rPr>
              <a:t>而言，</a:t>
            </a:r>
            <a:r>
              <a:rPr kumimoji="1" lang="en-US" altLang="zh-CN" sz="2800" dirty="0" smtClean="0">
                <a:solidFill>
                  <a:schemeClr val="accent2">
                    <a:lumMod val="75000"/>
                  </a:schemeClr>
                </a:solidFill>
                <a:latin typeface="Calibri" charset="0"/>
              </a:rPr>
              <a:t>…</a:t>
            </a:r>
            <a:r>
              <a:rPr kumimoji="1" lang="zh-CN" altLang="en-US" sz="2800" dirty="0" smtClean="0">
                <a:solidFill>
                  <a:schemeClr val="accent2">
                    <a:lumMod val="75000"/>
                  </a:schemeClr>
                </a:solidFill>
                <a:latin typeface="Calibri" charset="0"/>
              </a:rPr>
              <a:t>”；</a:t>
            </a:r>
            <a:r>
              <a:rPr kumimoji="1" lang="en-US" altLang="zh-CN" sz="28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kumimoji="1" lang="en-US" altLang="zh-CN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kumimoji="1" lang="zh-CN" altLang="zh-CN" sz="28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kumimoji="1" lang="en-US" altLang="zh-CN" sz="28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kumimoji="1" lang="zh-CN" altLang="en-US" sz="2800" dirty="0" smtClean="0">
                <a:solidFill>
                  <a:schemeClr val="accent2">
                    <a:lumMod val="75000"/>
                  </a:schemeClr>
                </a:solidFill>
              </a:rPr>
              <a:t>下面的网站问题，</a:t>
            </a:r>
            <a:r>
              <a:rPr kumimoji="1" lang="zh-CN" altLang="en-US" sz="2800" dirty="0">
                <a:solidFill>
                  <a:schemeClr val="accent2">
                    <a:lumMod val="75000"/>
                  </a:schemeClr>
                </a:solidFill>
              </a:rPr>
              <a:t>是将什么和什么拿来进行比较</a:t>
            </a:r>
            <a:r>
              <a:rPr kumimoji="1" lang="zh-CN" altLang="en-US" sz="2800" dirty="0" smtClean="0">
                <a:solidFill>
                  <a:schemeClr val="accent2">
                    <a:lumMod val="75000"/>
                  </a:schemeClr>
                </a:solidFill>
              </a:rPr>
              <a:t>？</a:t>
            </a:r>
            <a:endParaRPr kumimoji="1" lang="zh-CN" altLang="en-US" sz="2800" dirty="0"/>
          </a:p>
        </p:txBody>
      </p:sp>
      <p:pic>
        <p:nvPicPr>
          <p:cNvPr id="3" name="Picture 2" descr="Screen Shot 2015-08-07 at 6.52.5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6802" y="-61645"/>
            <a:ext cx="692912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798249" y="6488668"/>
            <a:ext cx="29907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/>
              <a:t>http://</a:t>
            </a:r>
            <a:r>
              <a:rPr lang="en-US" altLang="zh-CN" sz="1200" dirty="0" err="1"/>
              <a:t>iask.sina.com.cn</a:t>
            </a:r>
            <a:r>
              <a:rPr lang="en-US" altLang="zh-CN" sz="1200" dirty="0"/>
              <a:t>/b/</a:t>
            </a:r>
            <a:r>
              <a:rPr lang="en-US" altLang="zh-CN" sz="1200" dirty="0" err="1"/>
              <a:t>KAQUQxcXSP.html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23643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8-07 at 6.55.5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51" y="1615098"/>
            <a:ext cx="9897175" cy="52429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kumimoji="1" lang="en-US" altLang="zh-CN" sz="2800" dirty="0">
                <a:solidFill>
                  <a:schemeClr val="accent2">
                    <a:lumMod val="75000"/>
                  </a:schemeClr>
                </a:solidFill>
              </a:rPr>
              <a:t>1. </a:t>
            </a:r>
            <a:r>
              <a:rPr kumimoji="1" lang="zh-CN" altLang="en-US" sz="2800" dirty="0">
                <a:solidFill>
                  <a:schemeClr val="accent2">
                    <a:lumMod val="75000"/>
                  </a:schemeClr>
                </a:solidFill>
              </a:rPr>
              <a:t>找出句型来：</a:t>
            </a:r>
            <a:r>
              <a:rPr kumimoji="1" lang="zh-CN" altLang="en-US" sz="2800" dirty="0">
                <a:solidFill>
                  <a:schemeClr val="accent2">
                    <a:lumMod val="75000"/>
                  </a:schemeClr>
                </a:solidFill>
                <a:latin typeface="Calibri" charset="0"/>
              </a:rPr>
              <a:t>“相对于</a:t>
            </a:r>
            <a:r>
              <a:rPr kumimoji="1" lang="en-US" altLang="zh-CN" sz="2800" dirty="0">
                <a:solidFill>
                  <a:schemeClr val="accent2">
                    <a:lumMod val="75000"/>
                  </a:schemeClr>
                </a:solidFill>
                <a:latin typeface="Calibri" charset="0"/>
              </a:rPr>
              <a:t>…</a:t>
            </a:r>
            <a:r>
              <a:rPr kumimoji="1" lang="zh-CN" altLang="en-US" sz="2800" dirty="0">
                <a:solidFill>
                  <a:schemeClr val="accent2">
                    <a:lumMod val="75000"/>
                  </a:schemeClr>
                </a:solidFill>
                <a:latin typeface="Calibri" charset="0"/>
              </a:rPr>
              <a:t>而言，</a:t>
            </a:r>
            <a:r>
              <a:rPr kumimoji="1" lang="en-US" altLang="zh-CN" sz="2800" dirty="0">
                <a:solidFill>
                  <a:schemeClr val="accent2">
                    <a:lumMod val="75000"/>
                  </a:schemeClr>
                </a:solidFill>
                <a:latin typeface="Calibri" charset="0"/>
              </a:rPr>
              <a:t>…</a:t>
            </a:r>
            <a:r>
              <a:rPr kumimoji="1" lang="zh-CN" altLang="en-US" sz="2800" dirty="0">
                <a:solidFill>
                  <a:schemeClr val="accent2">
                    <a:lumMod val="75000"/>
                  </a:schemeClr>
                </a:solidFill>
                <a:latin typeface="Calibri" charset="0"/>
              </a:rPr>
              <a:t>”；</a:t>
            </a:r>
            <a:r>
              <a:rPr kumimoji="1" lang="en-US" altLang="zh-CN" sz="28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kumimoji="1" lang="en-US" altLang="zh-CN" sz="2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kumimoji="1" lang="zh-CN" altLang="zh-CN" sz="2800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kumimoji="1" lang="en-US" altLang="zh-CN" sz="2800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kumimoji="1" lang="zh-CN" altLang="en-US" sz="2800" dirty="0">
                <a:solidFill>
                  <a:schemeClr val="accent2">
                    <a:lumMod val="75000"/>
                  </a:schemeClr>
                </a:solidFill>
              </a:rPr>
              <a:t>下面的网站问题，是将什么和什么拿来进行比较？</a:t>
            </a:r>
            <a:endParaRPr kumimoji="1" lang="zh-CN" alt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9519474" y="6488668"/>
            <a:ext cx="26725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/>
              <a:t>http://www.i21st.cn/translate/258122/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8555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>
                <a:latin typeface="Calibri" charset="0"/>
              </a:rPr>
              <a:t>改</a:t>
            </a:r>
            <a:r>
              <a:rPr kumimoji="1" lang="zh-CN" altLang="en-US" dirty="0" smtClean="0">
                <a:latin typeface="Calibri" charset="0"/>
              </a:rPr>
              <a:t>写句子</a:t>
            </a:r>
            <a:r>
              <a:rPr kumimoji="1" lang="en-US" altLang="zh-CN" dirty="0" smtClean="0">
                <a:latin typeface="Calibri" charset="0"/>
              </a:rPr>
              <a:t>(</a:t>
            </a:r>
            <a:r>
              <a:rPr kumimoji="1" lang="en-US" altLang="zh-CN" dirty="0">
                <a:latin typeface="Calibri" charset="0"/>
              </a:rPr>
              <a:t>“</a:t>
            </a:r>
            <a:r>
              <a:rPr kumimoji="1" lang="zh-CN" altLang="en-US" dirty="0">
                <a:latin typeface="Calibri" charset="0"/>
              </a:rPr>
              <a:t>相对于</a:t>
            </a:r>
            <a:r>
              <a:rPr kumimoji="1" lang="en-US" altLang="zh-CN" dirty="0">
                <a:latin typeface="Calibri" charset="0"/>
              </a:rPr>
              <a:t>…</a:t>
            </a:r>
            <a:r>
              <a:rPr kumimoji="1" lang="zh-CN" altLang="en-US" dirty="0">
                <a:latin typeface="Calibri" charset="0"/>
              </a:rPr>
              <a:t>而言，</a:t>
            </a:r>
            <a:r>
              <a:rPr kumimoji="1" lang="en-US" altLang="zh-CN" dirty="0">
                <a:latin typeface="Calibri" charset="0"/>
              </a:rPr>
              <a:t>…</a:t>
            </a:r>
            <a:r>
              <a:rPr kumimoji="1" lang="en-US" altLang="zh-CN" dirty="0" smtClean="0">
                <a:latin typeface="Calibri" charset="0"/>
              </a:rPr>
              <a:t>”)</a:t>
            </a:r>
            <a:endParaRPr kumimoji="1" lang="zh-CN" altLang="en-US" dirty="0">
              <a:latin typeface="Calibri" charset="0"/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Calibri" charset="0"/>
              <a:buAutoNum type="arabicPeriod"/>
            </a:pPr>
            <a:r>
              <a:rPr kumimoji="1" lang="zh-CN" altLang="en-US" dirty="0" smtClean="0">
                <a:latin typeface="Calibri" charset="0"/>
              </a:rPr>
              <a:t>女生对不同的色彩比较敏感，而男生对单色比较敏感。</a:t>
            </a:r>
            <a:endParaRPr kumimoji="1" lang="en-US" altLang="zh-CN" dirty="0">
              <a:latin typeface="Calibri" charset="0"/>
            </a:endParaRPr>
          </a:p>
          <a:p>
            <a:pPr marL="514350" indent="-514350">
              <a:buFont typeface="Calibri" charset="0"/>
              <a:buAutoNum type="arabicPeriod"/>
            </a:pPr>
            <a:endParaRPr kumimoji="1" lang="en-US" altLang="zh-CN" dirty="0">
              <a:latin typeface="Calibri" charset="0"/>
            </a:endParaRPr>
          </a:p>
          <a:p>
            <a:pPr marL="514350" indent="-514350">
              <a:buFont typeface="Calibri" charset="0"/>
              <a:buAutoNum type="arabicPeriod"/>
            </a:pPr>
            <a:r>
              <a:rPr kumimoji="1" lang="zh-CN" altLang="en-US" dirty="0" smtClean="0">
                <a:latin typeface="Calibri" charset="0"/>
              </a:rPr>
              <a:t>美国人强调个人独立，而中国人更注重集体意识。</a:t>
            </a:r>
            <a:endParaRPr kumimoji="1" lang="zh-CN" alt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38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kumimoji="1" lang="zh-CN" altLang="en-US" dirty="0" smtClean="0">
                <a:solidFill>
                  <a:schemeClr val="accent2"/>
                </a:solidFill>
              </a:rPr>
              <a:t>用</a:t>
            </a:r>
            <a:r>
              <a:rPr lang="zh-CN" altLang="en-US" b="1" i="1" dirty="0">
                <a:solidFill>
                  <a:schemeClr val="accent2"/>
                </a:solidFill>
              </a:rPr>
              <a:t>“相对于</a:t>
            </a:r>
            <a:r>
              <a:rPr lang="en-US" altLang="zh-CN" b="1" i="1" dirty="0">
                <a:solidFill>
                  <a:schemeClr val="accent2"/>
                </a:solidFill>
              </a:rPr>
              <a:t>…</a:t>
            </a:r>
            <a:r>
              <a:rPr lang="zh-CN" altLang="en-US" b="1" i="1" dirty="0">
                <a:solidFill>
                  <a:schemeClr val="accent2"/>
                </a:solidFill>
              </a:rPr>
              <a:t>而言，</a:t>
            </a:r>
            <a:r>
              <a:rPr lang="en-US" altLang="zh-CN" b="1" i="1" dirty="0">
                <a:solidFill>
                  <a:schemeClr val="accent2"/>
                </a:solidFill>
              </a:rPr>
              <a:t>…</a:t>
            </a:r>
            <a:r>
              <a:rPr lang="zh-CN" altLang="en-US" b="1" i="1" dirty="0">
                <a:solidFill>
                  <a:schemeClr val="accent2"/>
                </a:solidFill>
              </a:rPr>
              <a:t>”</a:t>
            </a:r>
            <a:r>
              <a:rPr lang="zh-CN" altLang="en-US" b="1" i="1" dirty="0" smtClean="0">
                <a:solidFill>
                  <a:schemeClr val="accent2"/>
                </a:solidFill>
              </a:rPr>
              <a:t>来描述下面的数据。</a:t>
            </a:r>
            <a:r>
              <a:rPr lang="en-US" altLang="zh-CN" dirty="0" smtClean="0">
                <a:solidFill>
                  <a:schemeClr val="accent2"/>
                </a:solidFill>
              </a:rPr>
              <a:t> </a:t>
            </a:r>
            <a:endParaRPr kumimoji="1"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315" y="2319648"/>
            <a:ext cx="9920488" cy="35859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86315" y="6488668"/>
            <a:ext cx="123923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/>
              <a:t>https://encrypted-tbn3.gstatic.com/</a:t>
            </a:r>
            <a:r>
              <a:rPr lang="en-US" altLang="zh-CN" sz="1200" dirty="0" err="1"/>
              <a:t>images?q</a:t>
            </a:r>
            <a:r>
              <a:rPr lang="en-US" altLang="zh-CN" sz="1200" dirty="0"/>
              <a:t>=tbn:ANd9GcSUdSiNZPV8GmnLwq9DW5j57CWwG5vUyk3_aatHPydzv1Ki8Dpj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7110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2204" y="132194"/>
            <a:ext cx="10094090" cy="928099"/>
          </a:xfrm>
        </p:spPr>
        <p:txBody>
          <a:bodyPr anchor="ctr">
            <a:normAutofit/>
          </a:bodyPr>
          <a:lstStyle/>
          <a:p>
            <a:pPr algn="ctr"/>
            <a:r>
              <a:rPr kumimoji="1" lang="zh-CN" altLang="en-US" dirty="0">
                <a:solidFill>
                  <a:schemeClr val="accent2"/>
                </a:solidFill>
              </a:rPr>
              <a:t>用</a:t>
            </a:r>
            <a:r>
              <a:rPr lang="zh-CN" altLang="en-US" b="1" i="1" dirty="0">
                <a:solidFill>
                  <a:schemeClr val="accent2"/>
                </a:solidFill>
              </a:rPr>
              <a:t>“相对于</a:t>
            </a:r>
            <a:r>
              <a:rPr lang="en-US" altLang="zh-CN" b="1" i="1" dirty="0">
                <a:solidFill>
                  <a:schemeClr val="accent2"/>
                </a:solidFill>
              </a:rPr>
              <a:t>…</a:t>
            </a:r>
            <a:r>
              <a:rPr lang="zh-CN" altLang="en-US" b="1" i="1" dirty="0">
                <a:solidFill>
                  <a:schemeClr val="accent2"/>
                </a:solidFill>
              </a:rPr>
              <a:t>而言，</a:t>
            </a:r>
            <a:r>
              <a:rPr lang="en-US" altLang="zh-CN" b="1" i="1" dirty="0">
                <a:solidFill>
                  <a:schemeClr val="accent2"/>
                </a:solidFill>
              </a:rPr>
              <a:t>…</a:t>
            </a:r>
            <a:r>
              <a:rPr lang="zh-CN" altLang="en-US" b="1" i="1" dirty="0">
                <a:solidFill>
                  <a:schemeClr val="accent2"/>
                </a:solidFill>
              </a:rPr>
              <a:t>”来描述下面的数据。</a:t>
            </a:r>
            <a:r>
              <a:rPr lang="en-US" altLang="zh-CN" dirty="0">
                <a:solidFill>
                  <a:schemeClr val="accent2"/>
                </a:solidFill>
              </a:rPr>
              <a:t> </a:t>
            </a:r>
            <a:endParaRPr kumimoji="1" lang="zh-CN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584" y="1340632"/>
            <a:ext cx="7841071" cy="551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72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kumimoji="1" lang="zh-CN" altLang="en-US" dirty="0">
                <a:solidFill>
                  <a:schemeClr val="accent2"/>
                </a:solidFill>
              </a:rPr>
              <a:t>用</a:t>
            </a:r>
            <a:r>
              <a:rPr lang="zh-CN" altLang="en-US" b="1" i="1" dirty="0">
                <a:solidFill>
                  <a:schemeClr val="accent2"/>
                </a:solidFill>
              </a:rPr>
              <a:t>“相对于</a:t>
            </a:r>
            <a:r>
              <a:rPr lang="en-US" altLang="zh-CN" b="1" i="1" dirty="0">
                <a:solidFill>
                  <a:schemeClr val="accent2"/>
                </a:solidFill>
              </a:rPr>
              <a:t>…</a:t>
            </a:r>
            <a:r>
              <a:rPr lang="zh-CN" altLang="en-US" b="1" i="1" dirty="0">
                <a:solidFill>
                  <a:schemeClr val="accent2"/>
                </a:solidFill>
              </a:rPr>
              <a:t>而言，</a:t>
            </a:r>
            <a:r>
              <a:rPr lang="en-US" altLang="zh-CN" b="1" i="1" dirty="0">
                <a:solidFill>
                  <a:schemeClr val="accent2"/>
                </a:solidFill>
              </a:rPr>
              <a:t>…</a:t>
            </a:r>
            <a:r>
              <a:rPr lang="zh-CN" altLang="en-US" b="1" i="1" dirty="0">
                <a:solidFill>
                  <a:schemeClr val="accent2"/>
                </a:solidFill>
              </a:rPr>
              <a:t>”来描述下面的数据。</a:t>
            </a:r>
            <a:r>
              <a:rPr lang="en-US" altLang="zh-CN" dirty="0">
                <a:solidFill>
                  <a:schemeClr val="accent2"/>
                </a:solidFill>
              </a:rPr>
              <a:t> </a:t>
            </a:r>
            <a:endParaRPr kumimoji="1" lang="zh-CN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99" y="1584731"/>
            <a:ext cx="5383772" cy="23015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211131"/>
            <a:ext cx="1219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/>
              <a:t>http://img1.cache.netease.com/</a:t>
            </a:r>
            <a:r>
              <a:rPr lang="en-US" altLang="zh-CN" sz="1200" dirty="0" err="1"/>
              <a:t>catchpic</a:t>
            </a:r>
            <a:r>
              <a:rPr lang="en-US" altLang="zh-CN" sz="1200" dirty="0"/>
              <a:t>/0/0D/0D31DA49FE67E70B7205C530AF69BB42.jpg</a:t>
            </a:r>
            <a:endParaRPr lang="zh-CN" alt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0" y="6581001"/>
            <a:ext cx="1219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/>
              <a:t>https://encrypted-tbn3.gstatic.com/</a:t>
            </a:r>
            <a:r>
              <a:rPr lang="en-US" altLang="zh-CN" sz="1200" dirty="0" err="1"/>
              <a:t>images?q</a:t>
            </a:r>
            <a:r>
              <a:rPr lang="en-US" altLang="zh-CN" sz="1200" dirty="0"/>
              <a:t>=tbn:ANd9GcTuZ8cEsASe8DPM6Al9dkkmEPMNY3M3cklN-6B74oOI2ViZGUxx2g</a:t>
            </a:r>
            <a:endParaRPr lang="zh-CN" alt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7740" y="2965949"/>
            <a:ext cx="4968158" cy="285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66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1085102" y="274638"/>
            <a:ext cx="10061869" cy="849312"/>
          </a:xfr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zh-CN" altLang="en-US" b="1" dirty="0" smtClean="0">
                <a:solidFill>
                  <a:schemeClr val="bg2">
                    <a:lumMod val="50000"/>
                  </a:schemeClr>
                </a:solidFill>
                <a:latin typeface="Calibri" charset="0"/>
              </a:rPr>
              <a:t>三个句型的综合运用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Calibri" charset="0"/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3859517" y="1345744"/>
            <a:ext cx="7214774" cy="25378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dirty="0" smtClean="0">
                <a:solidFill>
                  <a:schemeClr val="accent2"/>
                </a:solidFill>
                <a:latin typeface="Calibri" charset="0"/>
              </a:rPr>
              <a:t>请观看下面的视频，了解新加坡最近的婚姻趋势和变化，并用以下三个句型来介绍结婚、离婚和异族通婚趋势。</a:t>
            </a:r>
            <a:endParaRPr lang="en-US" altLang="zh-CN" dirty="0" smtClean="0">
              <a:solidFill>
                <a:schemeClr val="accent2"/>
              </a:solidFill>
              <a:latin typeface="Calibri" charset="0"/>
            </a:endParaRPr>
          </a:p>
          <a:p>
            <a:pPr marL="850392" lvl="1" indent="-457200">
              <a:buFont typeface="+mj-lt"/>
              <a:buAutoNum type="arabicPeriod"/>
            </a:pPr>
            <a:r>
              <a:rPr lang="zh-CN" altLang="en-US" sz="2400" dirty="0" smtClean="0">
                <a:latin typeface="Calibri" charset="0"/>
              </a:rPr>
              <a:t>愈</a:t>
            </a:r>
            <a:r>
              <a:rPr lang="zh-CN" altLang="en-US" sz="2400" dirty="0">
                <a:latin typeface="Calibri" charset="0"/>
              </a:rPr>
              <a:t>来</a:t>
            </a:r>
            <a:r>
              <a:rPr lang="zh-CN" altLang="en-US" sz="2400" dirty="0" smtClean="0">
                <a:latin typeface="Calibri" charset="0"/>
              </a:rPr>
              <a:t>愈</a:t>
            </a:r>
            <a:r>
              <a:rPr lang="en-US" altLang="zh-CN" sz="2400" dirty="0" smtClean="0">
                <a:latin typeface="Calibri" charset="0"/>
              </a:rPr>
              <a:t> </a:t>
            </a:r>
            <a:r>
              <a:rPr lang="en-US" altLang="zh-CN" sz="2400" dirty="0" err="1" smtClean="0">
                <a:latin typeface="Calibri" charset="0"/>
              </a:rPr>
              <a:t>adj</a:t>
            </a:r>
            <a:r>
              <a:rPr lang="en-US" altLang="zh-CN" sz="2400" dirty="0">
                <a:latin typeface="Calibri" charset="0"/>
              </a:rPr>
              <a:t>/</a:t>
            </a:r>
            <a:r>
              <a:rPr kumimoji="1" lang="en-US" altLang="zh-CN" sz="2400" dirty="0">
                <a:latin typeface="Calibri" charset="0"/>
              </a:rPr>
              <a:t>psychological predicates</a:t>
            </a:r>
            <a:endParaRPr lang="en-US" altLang="zh-CN" sz="2400" dirty="0">
              <a:latin typeface="Calibri" charset="0"/>
            </a:endParaRPr>
          </a:p>
          <a:p>
            <a:pPr marL="850392" lvl="1" indent="-457200">
              <a:buFont typeface="+mj-lt"/>
              <a:buAutoNum type="arabicPeriod"/>
            </a:pPr>
            <a:r>
              <a:rPr lang="zh-CN" altLang="en-US" sz="2400" dirty="0">
                <a:latin typeface="Calibri" charset="0"/>
              </a:rPr>
              <a:t>牵扯到</a:t>
            </a:r>
            <a:r>
              <a:rPr lang="en-US" altLang="zh-CN" sz="2400" dirty="0">
                <a:latin typeface="Calibri" charset="0"/>
              </a:rPr>
              <a:t>…(</a:t>
            </a:r>
            <a:r>
              <a:rPr lang="zh-CN" altLang="en-US" sz="2400" dirty="0">
                <a:latin typeface="Calibri" charset="0"/>
              </a:rPr>
              <a:t>的问题</a:t>
            </a:r>
            <a:r>
              <a:rPr lang="en-US" altLang="zh-CN" sz="2400" dirty="0">
                <a:latin typeface="Calibri" charset="0"/>
              </a:rPr>
              <a:t>)</a:t>
            </a:r>
            <a:r>
              <a:rPr lang="zh-CN" altLang="en-US" sz="2400" dirty="0" smtClean="0">
                <a:latin typeface="Calibri" charset="0"/>
              </a:rPr>
              <a:t>时, </a:t>
            </a:r>
            <a:r>
              <a:rPr lang="en-US" altLang="zh-CN" sz="2400" dirty="0" smtClean="0">
                <a:latin typeface="Calibri" charset="0"/>
              </a:rPr>
              <a:t>…</a:t>
            </a:r>
            <a:endParaRPr lang="en-US" altLang="zh-CN" sz="2400" dirty="0">
              <a:latin typeface="Calibri" charset="0"/>
            </a:endParaRPr>
          </a:p>
          <a:p>
            <a:pPr marL="850392" lvl="1" indent="-457200">
              <a:buFont typeface="+mj-lt"/>
              <a:buAutoNum type="arabicPeriod"/>
            </a:pPr>
            <a:r>
              <a:rPr lang="zh-CN" altLang="en-US" sz="2400" dirty="0">
                <a:latin typeface="Calibri" charset="0"/>
              </a:rPr>
              <a:t>相对于</a:t>
            </a:r>
            <a:r>
              <a:rPr lang="en-US" altLang="zh-CN" sz="2400" dirty="0">
                <a:latin typeface="Calibri" charset="0"/>
              </a:rPr>
              <a:t>…</a:t>
            </a:r>
            <a:r>
              <a:rPr lang="zh-CN" altLang="en-US" sz="2400" dirty="0">
                <a:latin typeface="Calibri" charset="0"/>
              </a:rPr>
              <a:t>而言</a:t>
            </a:r>
            <a:r>
              <a:rPr lang="en-US" altLang="zh-CN" sz="2400" dirty="0" smtClean="0">
                <a:latin typeface="Calibri" charset="0"/>
              </a:rPr>
              <a:t>,</a:t>
            </a:r>
            <a:r>
              <a:rPr lang="zh-CN" altLang="en-US" sz="2400" dirty="0" smtClean="0">
                <a:latin typeface="Calibri" charset="0"/>
              </a:rPr>
              <a:t> </a:t>
            </a:r>
            <a:r>
              <a:rPr lang="en-US" altLang="zh-CN" sz="2400" dirty="0" smtClean="0">
                <a:latin typeface="Calibri" charset="0"/>
              </a:rPr>
              <a:t>…</a:t>
            </a:r>
            <a:endParaRPr lang="en-US" altLang="zh-CN" sz="2400" dirty="0">
              <a:latin typeface="Calibri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47" y="1429164"/>
            <a:ext cx="3603946" cy="207226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129141"/>
            <a:ext cx="44020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chemeClr val="accent2"/>
                </a:solidFill>
              </a:rPr>
              <a:t>视频和图片链接：</a:t>
            </a:r>
            <a:endParaRPr lang="en-US" altLang="zh-CN" dirty="0" smtClean="0">
              <a:solidFill>
                <a:schemeClr val="accent2"/>
              </a:solidFill>
            </a:endParaRPr>
          </a:p>
          <a:p>
            <a:r>
              <a:rPr lang="en-US" altLang="zh-CN" dirty="0" smtClean="0"/>
              <a:t>http</a:t>
            </a:r>
            <a:r>
              <a:rPr lang="en-US" altLang="zh-CN" dirty="0"/>
              <a:t>://</a:t>
            </a:r>
            <a:r>
              <a:rPr lang="en-US" altLang="zh-CN" dirty="0" err="1"/>
              <a:t>www.zaobao.com.sg</a:t>
            </a:r>
            <a:r>
              <a:rPr lang="en-US" altLang="zh-CN" dirty="0"/>
              <a:t>/</a:t>
            </a:r>
            <a:r>
              <a:rPr lang="en-US" altLang="zh-CN" dirty="0" err="1"/>
              <a:t>realtime</a:t>
            </a:r>
            <a:r>
              <a:rPr lang="en-US" altLang="zh-CN" dirty="0"/>
              <a:t>/</a:t>
            </a:r>
            <a:r>
              <a:rPr lang="en-US" altLang="zh-CN" dirty="0" err="1"/>
              <a:t>singapore</a:t>
            </a:r>
            <a:r>
              <a:rPr lang="en-US" altLang="zh-CN" dirty="0"/>
              <a:t>/story20150730-508911</a:t>
            </a:r>
            <a:endParaRPr lang="zh-CN" alt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895921"/>
              </p:ext>
            </p:extLst>
          </p:nvPr>
        </p:nvGraphicFramePr>
        <p:xfrm>
          <a:off x="4115893" y="4110136"/>
          <a:ext cx="6920103" cy="242422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06701"/>
                <a:gridCol w="2306701"/>
                <a:gridCol w="2306701"/>
              </a:tblGrid>
              <a:tr h="60605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主题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趋势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对比</a:t>
                      </a:r>
                      <a:endParaRPr lang="zh-CN" altLang="en-US" sz="2000" dirty="0"/>
                    </a:p>
                  </a:txBody>
                  <a:tcPr anchor="ctr"/>
                </a:tc>
              </a:tr>
              <a:tr h="60605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结婚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/>
                    </a:p>
                  </a:txBody>
                  <a:tcPr anchor="ctr"/>
                </a:tc>
              </a:tr>
              <a:tr h="60605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离婚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</a:tr>
              <a:tr h="60605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异族通婚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088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kumimoji="1" lang="zh-CN" altLang="en-US" dirty="0" smtClean="0"/>
              <a:t>课文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1040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217250"/>
            <a:ext cx="12192000" cy="1219200"/>
          </a:xfrm>
        </p:spPr>
        <p:txBody>
          <a:bodyPr anchor="ctr">
            <a:normAutofit/>
          </a:bodyPr>
          <a:lstStyle/>
          <a:p>
            <a:pPr algn="ctr"/>
            <a:r>
              <a:rPr lang="zh-CN" altLang="en-US" b="1" dirty="0" smtClean="0">
                <a:solidFill>
                  <a:srgbClr val="0070C0"/>
                </a:solidFill>
              </a:rPr>
              <a:t>附件：原文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0650" y="1704578"/>
            <a:ext cx="11351446" cy="4661463"/>
          </a:xfrm>
        </p:spPr>
        <p:txBody>
          <a:bodyPr>
            <a:no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Article</a:t>
            </a:r>
            <a:r>
              <a:rPr lang="zh-CN" altLang="en-US" sz="28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1: </a:t>
            </a:r>
            <a:r>
              <a:rPr lang="en-US" altLang="zh-CN" sz="2800" b="1" dirty="0">
                <a:solidFill>
                  <a:srgbClr val="0070C0"/>
                </a:solidFill>
              </a:rPr>
              <a:t>《</a:t>
            </a:r>
            <a:r>
              <a:rPr lang="zh-CN" altLang="en-US" sz="2800" b="1" dirty="0">
                <a:solidFill>
                  <a:srgbClr val="0070C0"/>
                </a:solidFill>
              </a:rPr>
              <a:t>一个美国人眼中的跨国婚姻</a:t>
            </a:r>
            <a:r>
              <a:rPr lang="en-US" altLang="zh-CN" sz="2800" b="1" dirty="0">
                <a:solidFill>
                  <a:srgbClr val="0070C0"/>
                </a:solidFill>
              </a:rPr>
              <a:t>》</a:t>
            </a:r>
            <a:endParaRPr lang="en-US" altLang="zh-CN" sz="2800" b="1" dirty="0" smtClea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Core</a:t>
            </a:r>
            <a:r>
              <a:rPr lang="zh-CN" altLang="en-US" sz="28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Vocabular</a:t>
            </a:r>
            <a:r>
              <a:rPr lang="en-US" altLang="zh-CN" sz="28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y</a:t>
            </a:r>
          </a:p>
          <a:p>
            <a:pPr marL="393192" lvl="1" indent="0">
              <a:buNone/>
            </a:pPr>
            <a:r>
              <a:rPr lang="zh-CN" altLang="en-US" dirty="0" smtClean="0">
                <a:solidFill>
                  <a:schemeClr val="tx1">
                    <a:lumMod val="75000"/>
                  </a:schemeClr>
                </a:solidFill>
              </a:rPr>
              <a:t>跨</a:t>
            </a:r>
            <a:r>
              <a:rPr lang="en-US" altLang="zh-CN" dirty="0">
                <a:solidFill>
                  <a:schemeClr val="tx1">
                    <a:lumMod val="75000"/>
                  </a:schemeClr>
                </a:solidFill>
              </a:rPr>
              <a:t>+noun</a:t>
            </a:r>
            <a:r>
              <a:rPr lang="zh-CN" altLang="en-US" dirty="0">
                <a:solidFill>
                  <a:schemeClr val="tx1">
                    <a:lumMod val="75000"/>
                  </a:schemeClr>
                </a:solidFill>
              </a:rPr>
              <a:t>，维持，碰撞，混血，包容，迷茫，关键，综上所述，涉及，鸿沟，障碍，误解，利弊</a:t>
            </a:r>
            <a:endParaRPr lang="en-US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US" sz="28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Key Sentence Patterns</a:t>
            </a:r>
            <a:endParaRPr lang="en-US" sz="28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 lvl="1"/>
            <a:r>
              <a:rPr lang="zh-CN" altLang="en-US" sz="2400" dirty="0">
                <a:solidFill>
                  <a:schemeClr val="tx1">
                    <a:lumMod val="75000"/>
                  </a:schemeClr>
                </a:solidFill>
              </a:rPr>
              <a:t>愈来愈</a:t>
            </a:r>
            <a:r>
              <a:rPr lang="en-US" altLang="zh-CN" sz="2400" dirty="0">
                <a:solidFill>
                  <a:schemeClr val="tx1">
                    <a:lumMod val="75000"/>
                  </a:schemeClr>
                </a:solidFill>
              </a:rPr>
              <a:t>…..</a:t>
            </a:r>
          </a:p>
          <a:p>
            <a:pPr lvl="1"/>
            <a:r>
              <a:rPr lang="zh-CN" altLang="en-US" sz="2400" dirty="0">
                <a:solidFill>
                  <a:schemeClr val="tx1">
                    <a:lumMod val="75000"/>
                  </a:schemeClr>
                </a:solidFill>
              </a:rPr>
              <a:t>牵扯到</a:t>
            </a:r>
            <a:r>
              <a:rPr lang="en-US" altLang="zh-CN" sz="2400" dirty="0">
                <a:solidFill>
                  <a:schemeClr val="tx1">
                    <a:lumMod val="75000"/>
                  </a:schemeClr>
                </a:solidFill>
              </a:rPr>
              <a:t>…</a:t>
            </a:r>
            <a:r>
              <a:rPr lang="zh-CN" altLang="en-US" sz="2400" dirty="0">
                <a:solidFill>
                  <a:schemeClr val="tx1">
                    <a:lumMod val="75000"/>
                  </a:schemeClr>
                </a:solidFill>
              </a:rPr>
              <a:t>（问题）时，</a:t>
            </a:r>
            <a:r>
              <a:rPr lang="en-US" altLang="zh-CN" sz="2400" dirty="0">
                <a:solidFill>
                  <a:schemeClr val="tx1">
                    <a:lumMod val="75000"/>
                  </a:schemeClr>
                </a:solidFill>
              </a:rPr>
              <a:t>sentence</a:t>
            </a:r>
          </a:p>
          <a:p>
            <a:pPr lvl="1"/>
            <a:r>
              <a:rPr lang="zh-CN" altLang="en-US" sz="2400" dirty="0">
                <a:solidFill>
                  <a:schemeClr val="tx1">
                    <a:lumMod val="75000"/>
                  </a:schemeClr>
                </a:solidFill>
              </a:rPr>
              <a:t>相对于</a:t>
            </a:r>
            <a:r>
              <a:rPr lang="en-US" altLang="zh-CN" sz="2400" dirty="0">
                <a:solidFill>
                  <a:schemeClr val="tx1">
                    <a:lumMod val="75000"/>
                  </a:schemeClr>
                </a:solidFill>
              </a:rPr>
              <a:t>….</a:t>
            </a:r>
            <a:r>
              <a:rPr lang="zh-CN" altLang="en-US" sz="2400" dirty="0">
                <a:solidFill>
                  <a:schemeClr val="tx1">
                    <a:lumMod val="75000"/>
                  </a:schemeClr>
                </a:solidFill>
              </a:rPr>
              <a:t>而言，</a:t>
            </a:r>
            <a:r>
              <a:rPr lang="en-US" altLang="zh-CN" sz="2400" dirty="0" smtClean="0">
                <a:solidFill>
                  <a:schemeClr val="tx1">
                    <a:lumMod val="75000"/>
                  </a:schemeClr>
                </a:solidFill>
              </a:rPr>
              <a:t>sentence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</a:p>
          <a:p>
            <a:endParaRPr lang="en-US" sz="28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91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Screen Shot 2015-07-30 at 1.36.34 PM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933" r="-12933"/>
          <a:stretch>
            <a:fillRect/>
          </a:stretch>
        </p:blipFill>
        <p:spPr>
          <a:xfrm>
            <a:off x="133350" y="350838"/>
            <a:ext cx="11396663" cy="6300787"/>
          </a:xfrm>
        </p:spPr>
      </p:pic>
    </p:spTree>
    <p:extLst>
      <p:ext uri="{BB962C8B-B14F-4D97-AF65-F5344CB8AC3E}">
        <p14:creationId xmlns:p14="http://schemas.microsoft.com/office/powerpoint/2010/main" val="329300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1085102" y="274638"/>
            <a:ext cx="10061869" cy="849312"/>
          </a:xfr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zh-CN" altLang="en-US" b="1" dirty="0" smtClean="0">
                <a:solidFill>
                  <a:schemeClr val="bg2">
                    <a:lumMod val="50000"/>
                  </a:schemeClr>
                </a:solidFill>
                <a:latin typeface="Calibri" charset="0"/>
              </a:rPr>
              <a:t>句型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Calibri" charset="0"/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zh-CN" altLang="en-US" dirty="0">
                <a:latin typeface="Calibri" charset="0"/>
              </a:rPr>
              <a:t>愈来</a:t>
            </a:r>
            <a:r>
              <a:rPr lang="zh-CN" altLang="en-US" dirty="0" smtClean="0">
                <a:latin typeface="Calibri" charset="0"/>
              </a:rPr>
              <a:t>愈</a:t>
            </a:r>
            <a:r>
              <a:rPr lang="en-US" altLang="zh-CN" dirty="0" smtClean="0">
                <a:latin typeface="Calibri" charset="0"/>
              </a:rPr>
              <a:t> </a:t>
            </a:r>
            <a:r>
              <a:rPr lang="en-US" altLang="zh-CN" dirty="0" err="1" smtClean="0">
                <a:latin typeface="Calibri" charset="0"/>
              </a:rPr>
              <a:t>adj</a:t>
            </a:r>
            <a:r>
              <a:rPr lang="en-US" altLang="zh-CN" dirty="0">
                <a:latin typeface="Calibri" charset="0"/>
              </a:rPr>
              <a:t>/</a:t>
            </a:r>
            <a:r>
              <a:rPr kumimoji="1" lang="en-US" altLang="zh-CN" dirty="0">
                <a:latin typeface="Calibri" charset="0"/>
              </a:rPr>
              <a:t>psychological predicates</a:t>
            </a:r>
            <a:endParaRPr lang="en-US" altLang="zh-CN" dirty="0">
              <a:latin typeface="Calibri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zh-CN" altLang="en-US" dirty="0">
                <a:latin typeface="Calibri" charset="0"/>
              </a:rPr>
              <a:t>牵扯到</a:t>
            </a:r>
            <a:r>
              <a:rPr lang="en-US" altLang="zh-CN" dirty="0">
                <a:latin typeface="Calibri" charset="0"/>
              </a:rPr>
              <a:t>…(</a:t>
            </a:r>
            <a:r>
              <a:rPr lang="zh-CN" altLang="en-US" dirty="0">
                <a:latin typeface="Calibri" charset="0"/>
              </a:rPr>
              <a:t>的问题</a:t>
            </a:r>
            <a:r>
              <a:rPr lang="en-US" altLang="zh-CN" dirty="0">
                <a:latin typeface="Calibri" charset="0"/>
              </a:rPr>
              <a:t>)</a:t>
            </a:r>
            <a:r>
              <a:rPr lang="zh-CN" altLang="en-US" dirty="0" smtClean="0">
                <a:latin typeface="Calibri" charset="0"/>
              </a:rPr>
              <a:t>时, </a:t>
            </a:r>
            <a:r>
              <a:rPr lang="en-US" altLang="zh-CN" dirty="0" smtClean="0">
                <a:latin typeface="Calibri" charset="0"/>
              </a:rPr>
              <a:t>…</a:t>
            </a:r>
            <a:endParaRPr lang="en-US" altLang="zh-CN" dirty="0">
              <a:latin typeface="Calibri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zh-CN" altLang="en-US" dirty="0">
                <a:latin typeface="Calibri" charset="0"/>
              </a:rPr>
              <a:t>相对于</a:t>
            </a:r>
            <a:r>
              <a:rPr lang="en-US" altLang="zh-CN" dirty="0">
                <a:latin typeface="Calibri" charset="0"/>
              </a:rPr>
              <a:t>…</a:t>
            </a:r>
            <a:r>
              <a:rPr lang="zh-CN" altLang="en-US" dirty="0">
                <a:latin typeface="Calibri" charset="0"/>
              </a:rPr>
              <a:t>而言</a:t>
            </a:r>
            <a:r>
              <a:rPr lang="en-US" altLang="zh-CN" dirty="0" smtClean="0">
                <a:latin typeface="Calibri" charset="0"/>
              </a:rPr>
              <a:t>,</a:t>
            </a:r>
            <a:r>
              <a:rPr lang="zh-CN" altLang="en-US" dirty="0" smtClean="0">
                <a:latin typeface="Calibri" charset="0"/>
              </a:rPr>
              <a:t> </a:t>
            </a:r>
            <a:r>
              <a:rPr lang="en-US" altLang="zh-CN" dirty="0" smtClean="0">
                <a:latin typeface="Calibri" charset="0"/>
              </a:rPr>
              <a:t>…</a:t>
            </a:r>
            <a:endParaRPr lang="en-US" altLang="zh-CN" dirty="0">
              <a:latin typeface="Calibri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9093200" y="6386513"/>
            <a:ext cx="22427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/>
              <a:t>Lesson 2_Activity 5_1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7062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5-07-30 at 1.36.50 PM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889" b="-8889"/>
          <a:stretch>
            <a:fillRect/>
          </a:stretch>
        </p:blipFill>
        <p:spPr>
          <a:xfrm>
            <a:off x="0" y="0"/>
            <a:ext cx="11545888" cy="6858000"/>
          </a:xfrm>
        </p:spPr>
      </p:pic>
    </p:spTree>
    <p:extLst>
      <p:ext uri="{BB962C8B-B14F-4D97-AF65-F5344CB8AC3E}">
        <p14:creationId xmlns:p14="http://schemas.microsoft.com/office/powerpoint/2010/main" val="403989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 Shot 2015-07-30 at 1.39.55 PM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9649" r="-39649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0328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609600" y="138113"/>
            <a:ext cx="10972800" cy="1143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kumimoji="1" lang="zh-CN" altLang="en-US" sz="3200" dirty="0" smtClean="0">
                <a:latin typeface="Calibri" charset="0"/>
              </a:rPr>
              <a:t>句型一：</a:t>
            </a:r>
            <a:r>
              <a:rPr kumimoji="1" lang="en-US" altLang="zh-CN" sz="3200" dirty="0" smtClean="0">
                <a:latin typeface="Calibri" charset="0"/>
              </a:rPr>
              <a:t> </a:t>
            </a:r>
            <a:r>
              <a:rPr kumimoji="1" lang="zh-CN" altLang="en-US" sz="3200" dirty="0" smtClean="0">
                <a:latin typeface="Calibri" charset="0"/>
              </a:rPr>
              <a:t>愈</a:t>
            </a:r>
            <a:r>
              <a:rPr kumimoji="1" lang="en-US" altLang="zh-CN" sz="3200" dirty="0">
                <a:latin typeface="Calibri" charset="0"/>
              </a:rPr>
              <a:t>(</a:t>
            </a:r>
            <a:r>
              <a:rPr kumimoji="1" lang="en-US" altLang="zh-CN" sz="3200" dirty="0" err="1">
                <a:latin typeface="Calibri" charset="0"/>
              </a:rPr>
              <a:t>yù</a:t>
            </a:r>
            <a:r>
              <a:rPr kumimoji="1" lang="en-US" altLang="zh-CN" sz="3200" dirty="0">
                <a:latin typeface="Calibri" charset="0"/>
              </a:rPr>
              <a:t>)</a:t>
            </a:r>
            <a:r>
              <a:rPr kumimoji="1" lang="zh-CN" altLang="en-US" sz="3200" dirty="0">
                <a:latin typeface="Calibri" charset="0"/>
              </a:rPr>
              <a:t>来愈</a:t>
            </a:r>
            <a:r>
              <a:rPr kumimoji="1" lang="en-US" altLang="zh-CN" sz="3200" dirty="0">
                <a:latin typeface="Calibri" charset="0"/>
              </a:rPr>
              <a:t>+</a:t>
            </a:r>
            <a:r>
              <a:rPr kumimoji="1" lang="zh-CN" altLang="en-US" sz="3200" dirty="0">
                <a:latin typeface="Calibri" charset="0"/>
              </a:rPr>
              <a:t> </a:t>
            </a:r>
            <a:r>
              <a:rPr kumimoji="1" lang="en-US" altLang="zh-CN" sz="3200" dirty="0">
                <a:latin typeface="Calibri" charset="0"/>
              </a:rPr>
              <a:t>ADJ</a:t>
            </a:r>
            <a:r>
              <a:rPr kumimoji="1" lang="zh-CN" altLang="en-US" sz="3200" dirty="0">
                <a:latin typeface="Calibri" charset="0"/>
              </a:rPr>
              <a:t>／</a:t>
            </a:r>
            <a:r>
              <a:rPr kumimoji="1" lang="en-US" altLang="zh-CN" sz="3200" dirty="0">
                <a:latin typeface="Calibri" charset="0"/>
              </a:rPr>
              <a:t>psychological predicates</a:t>
            </a:r>
            <a:endParaRPr kumimoji="1" lang="zh-CN" altLang="en-US" sz="3200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23988"/>
            <a:ext cx="10972800" cy="4984750"/>
          </a:xfrm>
        </p:spPr>
        <p:txBody>
          <a:bodyPr/>
          <a:lstStyle/>
          <a:p>
            <a:r>
              <a:rPr kumimoji="1" lang="en-US" altLang="zh-CN" dirty="0">
                <a:latin typeface="Calibri" charset="0"/>
              </a:rPr>
              <a:t>More and more</a:t>
            </a:r>
            <a:r>
              <a:rPr kumimoji="1" lang="zh-CN" altLang="en-US" dirty="0">
                <a:latin typeface="Calibri" charset="0"/>
              </a:rPr>
              <a:t>（</a:t>
            </a:r>
            <a:r>
              <a:rPr lang="en-US" altLang="ja-JP" dirty="0">
                <a:latin typeface="Calibri" charset="0"/>
              </a:rPr>
              <a:t>writing</a:t>
            </a:r>
            <a:r>
              <a:rPr lang="en-US" altLang="zh-CN" dirty="0">
                <a:latin typeface="Calibri" charset="0"/>
              </a:rPr>
              <a:t>/formal</a:t>
            </a:r>
            <a:r>
              <a:rPr lang="zh-CN" altLang="en-US" dirty="0">
                <a:latin typeface="Calibri" charset="0"/>
              </a:rPr>
              <a:t> </a:t>
            </a:r>
            <a:r>
              <a:rPr lang="en-US" altLang="zh-CN" dirty="0">
                <a:latin typeface="Calibri" charset="0"/>
              </a:rPr>
              <a:t>style</a:t>
            </a:r>
            <a:r>
              <a:rPr kumimoji="1" lang="zh-CN" altLang="en-US" dirty="0">
                <a:latin typeface="Calibri" charset="0"/>
              </a:rPr>
              <a:t>）</a:t>
            </a:r>
            <a:endParaRPr kumimoji="1" lang="en-US" altLang="zh-CN" dirty="0">
              <a:latin typeface="Calibri" charset="0"/>
            </a:endParaRPr>
          </a:p>
          <a:p>
            <a:endParaRPr kumimoji="1" lang="en-US" altLang="zh-CN" dirty="0">
              <a:latin typeface="Calibri" charset="0"/>
            </a:endParaRPr>
          </a:p>
          <a:p>
            <a:r>
              <a:rPr kumimoji="1" lang="zh-CN" altLang="en-US" dirty="0">
                <a:latin typeface="Calibri" charset="0"/>
              </a:rPr>
              <a:t>找出课文里的“愈来愈”，用</a:t>
            </a:r>
            <a:r>
              <a:rPr kumimoji="1" lang="zh-CN" altLang="en-US" b="1" dirty="0">
                <a:solidFill>
                  <a:srgbClr val="0000FF"/>
                </a:solidFill>
                <a:latin typeface="Calibri" charset="0"/>
              </a:rPr>
              <a:t>蓝色</a:t>
            </a:r>
            <a:r>
              <a:rPr kumimoji="1" lang="zh-CN" altLang="en-US" dirty="0">
                <a:latin typeface="Calibri" charset="0"/>
              </a:rPr>
              <a:t>的荧光笔画出来</a:t>
            </a:r>
            <a:endParaRPr kumimoji="1" lang="en-US" altLang="zh-CN" dirty="0">
              <a:latin typeface="Calibri" charset="0"/>
            </a:endParaRPr>
          </a:p>
          <a:p>
            <a:r>
              <a:rPr kumimoji="1" lang="zh-CN" altLang="en-US" dirty="0">
                <a:latin typeface="Calibri" charset="0"/>
              </a:rPr>
              <a:t>随着来美的华人</a:t>
            </a:r>
            <a:r>
              <a:rPr kumimoji="1" lang="zh-CN" altLang="en-US" b="1" dirty="0">
                <a:solidFill>
                  <a:srgbClr val="0000FF"/>
                </a:solidFill>
                <a:latin typeface="Calibri" charset="0"/>
              </a:rPr>
              <a:t>愈来愈</a:t>
            </a:r>
            <a:r>
              <a:rPr kumimoji="1" lang="zh-CN" altLang="en-US" dirty="0">
                <a:latin typeface="Calibri" charset="0"/>
              </a:rPr>
              <a:t>多</a:t>
            </a:r>
            <a:r>
              <a:rPr kumimoji="1" lang="en-US" altLang="zh-CN" dirty="0">
                <a:latin typeface="Calibri" charset="0"/>
              </a:rPr>
              <a:t>,</a:t>
            </a:r>
            <a:r>
              <a:rPr kumimoji="1" lang="zh-CN" altLang="en-US" dirty="0">
                <a:latin typeface="Calibri" charset="0"/>
              </a:rPr>
              <a:t>跨国婚姻成了人们关心的一个话题。</a:t>
            </a:r>
            <a:endParaRPr kumimoji="1" lang="en-US" altLang="zh-CN" dirty="0">
              <a:latin typeface="Calibri" charset="0"/>
            </a:endParaRPr>
          </a:p>
          <a:p>
            <a:endParaRPr kumimoji="1" lang="en-US" altLang="zh-CN" dirty="0">
              <a:latin typeface="Calibri" charset="0"/>
            </a:endParaRPr>
          </a:p>
          <a:p>
            <a:r>
              <a:rPr kumimoji="1" lang="zh-CN" altLang="en-US" dirty="0">
                <a:latin typeface="Calibri" charset="0"/>
              </a:rPr>
              <a:t>请划出海报（</a:t>
            </a:r>
            <a:r>
              <a:rPr lang="en-US" altLang="ja-JP" dirty="0">
                <a:latin typeface="Calibri" charset="0"/>
              </a:rPr>
              <a:t>poster</a:t>
            </a:r>
            <a:r>
              <a:rPr kumimoji="1" lang="zh-CN" altLang="en-US" dirty="0">
                <a:latin typeface="Calibri" charset="0"/>
              </a:rPr>
              <a:t>）</a:t>
            </a:r>
            <a:r>
              <a:rPr kumimoji="1" lang="en-US" altLang="zh-CN" dirty="0">
                <a:latin typeface="Calibri" charset="0"/>
              </a:rPr>
              <a:t>/</a:t>
            </a:r>
            <a:r>
              <a:rPr kumimoji="1" lang="zh-CN" altLang="en-US" dirty="0">
                <a:latin typeface="Calibri" charset="0"/>
              </a:rPr>
              <a:t>截图（</a:t>
            </a:r>
            <a:r>
              <a:rPr lang="nl-NL" altLang="ja-JP" dirty="0">
                <a:latin typeface="Calibri" charset="0"/>
              </a:rPr>
              <a:t>screenshot</a:t>
            </a:r>
            <a:r>
              <a:rPr kumimoji="1" lang="zh-CN" altLang="en-US" dirty="0">
                <a:latin typeface="Calibri" charset="0"/>
              </a:rPr>
              <a:t>）中的</a:t>
            </a:r>
            <a:r>
              <a:rPr kumimoji="1" lang="en-US" altLang="zh-CN" dirty="0">
                <a:latin typeface="Calibri" charset="0"/>
              </a:rPr>
              <a:t>“</a:t>
            </a:r>
            <a:r>
              <a:rPr kumimoji="1" lang="zh-CN" altLang="en-US" dirty="0">
                <a:latin typeface="Calibri" charset="0"/>
              </a:rPr>
              <a:t>愈来愈</a:t>
            </a:r>
            <a:r>
              <a:rPr kumimoji="1" lang="en-US" altLang="zh-CN" dirty="0">
                <a:latin typeface="Calibri" charset="0"/>
              </a:rPr>
              <a:t>……”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9093200" y="6386513"/>
            <a:ext cx="22427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/>
              <a:t>Lesson 2_Activity 5_1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9521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3333" y="0"/>
            <a:ext cx="88582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eform 2"/>
          <p:cNvSpPr/>
          <p:nvPr/>
        </p:nvSpPr>
        <p:spPr>
          <a:xfrm>
            <a:off x="2639485" y="2420938"/>
            <a:ext cx="1308100" cy="2628900"/>
          </a:xfrm>
          <a:custGeom>
            <a:avLst/>
            <a:gdLst>
              <a:gd name="connsiteX0" fmla="*/ 10001 w 1615131"/>
              <a:gd name="connsiteY0" fmla="*/ 740054 h 1230090"/>
              <a:gd name="connsiteX1" fmla="*/ 20001 w 1615131"/>
              <a:gd name="connsiteY1" fmla="*/ 420031 h 1230090"/>
              <a:gd name="connsiteX2" fmla="*/ 30001 w 1615131"/>
              <a:gd name="connsiteY2" fmla="*/ 390028 h 1230090"/>
              <a:gd name="connsiteX3" fmla="*/ 130004 w 1615131"/>
              <a:gd name="connsiteY3" fmla="*/ 290021 h 1230090"/>
              <a:gd name="connsiteX4" fmla="*/ 190005 w 1615131"/>
              <a:gd name="connsiteY4" fmla="*/ 250018 h 1230090"/>
              <a:gd name="connsiteX5" fmla="*/ 260007 w 1615131"/>
              <a:gd name="connsiteY5" fmla="*/ 190014 h 1230090"/>
              <a:gd name="connsiteX6" fmla="*/ 280008 w 1615131"/>
              <a:gd name="connsiteY6" fmla="*/ 170012 h 1230090"/>
              <a:gd name="connsiteX7" fmla="*/ 310009 w 1615131"/>
              <a:gd name="connsiteY7" fmla="*/ 150011 h 1230090"/>
              <a:gd name="connsiteX8" fmla="*/ 340010 w 1615131"/>
              <a:gd name="connsiteY8" fmla="*/ 120009 h 1230090"/>
              <a:gd name="connsiteX9" fmla="*/ 420012 w 1615131"/>
              <a:gd name="connsiteY9" fmla="*/ 90007 h 1230090"/>
              <a:gd name="connsiteX10" fmla="*/ 510014 w 1615131"/>
              <a:gd name="connsiteY10" fmla="*/ 60004 h 1230090"/>
              <a:gd name="connsiteX11" fmla="*/ 600017 w 1615131"/>
              <a:gd name="connsiteY11" fmla="*/ 20001 h 1230090"/>
              <a:gd name="connsiteX12" fmla="*/ 690019 w 1615131"/>
              <a:gd name="connsiteY12" fmla="*/ 0 h 1230090"/>
              <a:gd name="connsiteX13" fmla="*/ 1140031 w 1615131"/>
              <a:gd name="connsiteY13" fmla="*/ 10001 h 1230090"/>
              <a:gd name="connsiteX14" fmla="*/ 1220034 w 1615131"/>
              <a:gd name="connsiteY14" fmla="*/ 30002 h 1230090"/>
              <a:gd name="connsiteX15" fmla="*/ 1360037 w 1615131"/>
              <a:gd name="connsiteY15" fmla="*/ 60004 h 1230090"/>
              <a:gd name="connsiteX16" fmla="*/ 1390038 w 1615131"/>
              <a:gd name="connsiteY16" fmla="*/ 70005 h 1230090"/>
              <a:gd name="connsiteX17" fmla="*/ 1440040 w 1615131"/>
              <a:gd name="connsiteY17" fmla="*/ 110008 h 1230090"/>
              <a:gd name="connsiteX18" fmla="*/ 1510042 w 1615131"/>
              <a:gd name="connsiteY18" fmla="*/ 190014 h 1230090"/>
              <a:gd name="connsiteX19" fmla="*/ 1540042 w 1615131"/>
              <a:gd name="connsiteY19" fmla="*/ 220016 h 1230090"/>
              <a:gd name="connsiteX20" fmla="*/ 1550043 w 1615131"/>
              <a:gd name="connsiteY20" fmla="*/ 260019 h 1230090"/>
              <a:gd name="connsiteX21" fmla="*/ 1580043 w 1615131"/>
              <a:gd name="connsiteY21" fmla="*/ 280020 h 1230090"/>
              <a:gd name="connsiteX22" fmla="*/ 1600044 w 1615131"/>
              <a:gd name="connsiteY22" fmla="*/ 340025 h 1230090"/>
              <a:gd name="connsiteX23" fmla="*/ 1600044 w 1615131"/>
              <a:gd name="connsiteY23" fmla="*/ 870063 h 1230090"/>
              <a:gd name="connsiteX24" fmla="*/ 1590044 w 1615131"/>
              <a:gd name="connsiteY24" fmla="*/ 900066 h 1230090"/>
              <a:gd name="connsiteX25" fmla="*/ 1570043 w 1615131"/>
              <a:gd name="connsiteY25" fmla="*/ 950069 h 1230090"/>
              <a:gd name="connsiteX26" fmla="*/ 1540042 w 1615131"/>
              <a:gd name="connsiteY26" fmla="*/ 980071 h 1230090"/>
              <a:gd name="connsiteX27" fmla="*/ 1470040 w 1615131"/>
              <a:gd name="connsiteY27" fmla="*/ 1060077 h 1230090"/>
              <a:gd name="connsiteX28" fmla="*/ 1440040 w 1615131"/>
              <a:gd name="connsiteY28" fmla="*/ 1080079 h 1230090"/>
              <a:gd name="connsiteX29" fmla="*/ 1400039 w 1615131"/>
              <a:gd name="connsiteY29" fmla="*/ 1120082 h 1230090"/>
              <a:gd name="connsiteX30" fmla="*/ 1360037 w 1615131"/>
              <a:gd name="connsiteY30" fmla="*/ 1130082 h 1230090"/>
              <a:gd name="connsiteX31" fmla="*/ 1290036 w 1615131"/>
              <a:gd name="connsiteY31" fmla="*/ 1150084 h 1230090"/>
              <a:gd name="connsiteX32" fmla="*/ 1200033 w 1615131"/>
              <a:gd name="connsiteY32" fmla="*/ 1170085 h 1230090"/>
              <a:gd name="connsiteX33" fmla="*/ 960027 w 1615131"/>
              <a:gd name="connsiteY33" fmla="*/ 1230090 h 1230090"/>
              <a:gd name="connsiteX34" fmla="*/ 570016 w 1615131"/>
              <a:gd name="connsiteY34" fmla="*/ 1220089 h 1230090"/>
              <a:gd name="connsiteX35" fmla="*/ 510014 w 1615131"/>
              <a:gd name="connsiteY35" fmla="*/ 1210088 h 1230090"/>
              <a:gd name="connsiteX36" fmla="*/ 420012 w 1615131"/>
              <a:gd name="connsiteY36" fmla="*/ 1190087 h 1230090"/>
              <a:gd name="connsiteX37" fmla="*/ 390011 w 1615131"/>
              <a:gd name="connsiteY37" fmla="*/ 1180086 h 1230090"/>
              <a:gd name="connsiteX38" fmla="*/ 350010 w 1615131"/>
              <a:gd name="connsiteY38" fmla="*/ 1160085 h 1230090"/>
              <a:gd name="connsiteX39" fmla="*/ 290008 w 1615131"/>
              <a:gd name="connsiteY39" fmla="*/ 1150084 h 1230090"/>
              <a:gd name="connsiteX40" fmla="*/ 260007 w 1615131"/>
              <a:gd name="connsiteY40" fmla="*/ 1130082 h 1230090"/>
              <a:gd name="connsiteX41" fmla="*/ 230007 w 1615131"/>
              <a:gd name="connsiteY41" fmla="*/ 1120082 h 1230090"/>
              <a:gd name="connsiteX42" fmla="*/ 210006 w 1615131"/>
              <a:gd name="connsiteY42" fmla="*/ 1090079 h 1230090"/>
              <a:gd name="connsiteX43" fmla="*/ 150004 w 1615131"/>
              <a:gd name="connsiteY43" fmla="*/ 1040076 h 1230090"/>
              <a:gd name="connsiteX44" fmla="*/ 110003 w 1615131"/>
              <a:gd name="connsiteY44" fmla="*/ 990072 h 1230090"/>
              <a:gd name="connsiteX45" fmla="*/ 80002 w 1615131"/>
              <a:gd name="connsiteY45" fmla="*/ 930068 h 1230090"/>
              <a:gd name="connsiteX46" fmla="*/ 70002 w 1615131"/>
              <a:gd name="connsiteY46" fmla="*/ 900066 h 1230090"/>
              <a:gd name="connsiteX47" fmla="*/ 50002 w 1615131"/>
              <a:gd name="connsiteY47" fmla="*/ 860063 h 1230090"/>
              <a:gd name="connsiteX48" fmla="*/ 40001 w 1615131"/>
              <a:gd name="connsiteY48" fmla="*/ 830061 h 1230090"/>
              <a:gd name="connsiteX49" fmla="*/ 20001 w 1615131"/>
              <a:gd name="connsiteY49" fmla="*/ 810059 h 1230090"/>
              <a:gd name="connsiteX50" fmla="*/ 0 w 1615131"/>
              <a:gd name="connsiteY50" fmla="*/ 730053 h 1230090"/>
              <a:gd name="connsiteX51" fmla="*/ 10001 w 1615131"/>
              <a:gd name="connsiteY51" fmla="*/ 690050 h 1230090"/>
              <a:gd name="connsiteX52" fmla="*/ 30001 w 1615131"/>
              <a:gd name="connsiteY52" fmla="*/ 660048 h 1230090"/>
              <a:gd name="connsiteX53" fmla="*/ 20001 w 1615131"/>
              <a:gd name="connsiteY53" fmla="*/ 560041 h 123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615131" h="1230090">
                <a:moveTo>
                  <a:pt x="10001" y="740054"/>
                </a:moveTo>
                <a:cubicBezTo>
                  <a:pt x="13334" y="633380"/>
                  <a:pt x="13913" y="526584"/>
                  <a:pt x="20001" y="420031"/>
                </a:cubicBezTo>
                <a:cubicBezTo>
                  <a:pt x="20602" y="409506"/>
                  <a:pt x="24154" y="398800"/>
                  <a:pt x="30001" y="390028"/>
                </a:cubicBezTo>
                <a:cubicBezTo>
                  <a:pt x="60875" y="343714"/>
                  <a:pt x="86555" y="321621"/>
                  <a:pt x="130004" y="290021"/>
                </a:cubicBezTo>
                <a:cubicBezTo>
                  <a:pt x="149444" y="275882"/>
                  <a:pt x="170952" y="264675"/>
                  <a:pt x="190005" y="250018"/>
                </a:cubicBezTo>
                <a:cubicBezTo>
                  <a:pt x="214364" y="231279"/>
                  <a:pt x="237037" y="210432"/>
                  <a:pt x="260007" y="190014"/>
                </a:cubicBezTo>
                <a:cubicBezTo>
                  <a:pt x="267054" y="183750"/>
                  <a:pt x="272645" y="175902"/>
                  <a:pt x="280008" y="170012"/>
                </a:cubicBezTo>
                <a:cubicBezTo>
                  <a:pt x="289393" y="162504"/>
                  <a:pt x="300776" y="157705"/>
                  <a:pt x="310009" y="150011"/>
                </a:cubicBezTo>
                <a:cubicBezTo>
                  <a:pt x="320874" y="140957"/>
                  <a:pt x="328502" y="128230"/>
                  <a:pt x="340010" y="120009"/>
                </a:cubicBezTo>
                <a:cubicBezTo>
                  <a:pt x="368171" y="99893"/>
                  <a:pt x="387798" y="98060"/>
                  <a:pt x="420012" y="90007"/>
                </a:cubicBezTo>
                <a:cubicBezTo>
                  <a:pt x="503548" y="48236"/>
                  <a:pt x="413091" y="89082"/>
                  <a:pt x="510014" y="60004"/>
                </a:cubicBezTo>
                <a:cubicBezTo>
                  <a:pt x="601259" y="32629"/>
                  <a:pt x="521204" y="49557"/>
                  <a:pt x="600017" y="20001"/>
                </a:cubicBezTo>
                <a:cubicBezTo>
                  <a:pt x="616150" y="13951"/>
                  <a:pt x="676451" y="2714"/>
                  <a:pt x="690019" y="0"/>
                </a:cubicBezTo>
                <a:cubicBezTo>
                  <a:pt x="840023" y="3334"/>
                  <a:pt x="990230" y="1521"/>
                  <a:pt x="1140031" y="10001"/>
                </a:cubicBezTo>
                <a:cubicBezTo>
                  <a:pt x="1167475" y="11555"/>
                  <a:pt x="1193079" y="24611"/>
                  <a:pt x="1220034" y="30002"/>
                </a:cubicBezTo>
                <a:cubicBezTo>
                  <a:pt x="1258266" y="37649"/>
                  <a:pt x="1317479" y="47844"/>
                  <a:pt x="1360037" y="60004"/>
                </a:cubicBezTo>
                <a:cubicBezTo>
                  <a:pt x="1370173" y="62900"/>
                  <a:pt x="1380038" y="66671"/>
                  <a:pt x="1390038" y="70005"/>
                </a:cubicBezTo>
                <a:cubicBezTo>
                  <a:pt x="1468024" y="147995"/>
                  <a:pt x="1339113" y="21692"/>
                  <a:pt x="1440040" y="110008"/>
                </a:cubicBezTo>
                <a:cubicBezTo>
                  <a:pt x="1535905" y="193894"/>
                  <a:pt x="1457913" y="127456"/>
                  <a:pt x="1510042" y="190014"/>
                </a:cubicBezTo>
                <a:cubicBezTo>
                  <a:pt x="1519096" y="200879"/>
                  <a:pt x="1530042" y="210015"/>
                  <a:pt x="1540042" y="220016"/>
                </a:cubicBezTo>
                <a:cubicBezTo>
                  <a:pt x="1543376" y="233350"/>
                  <a:pt x="1542419" y="248583"/>
                  <a:pt x="1550043" y="260019"/>
                </a:cubicBezTo>
                <a:cubicBezTo>
                  <a:pt x="1556710" y="270019"/>
                  <a:pt x="1573673" y="269828"/>
                  <a:pt x="1580043" y="280020"/>
                </a:cubicBezTo>
                <a:cubicBezTo>
                  <a:pt x="1591217" y="297899"/>
                  <a:pt x="1600044" y="340025"/>
                  <a:pt x="1600044" y="340025"/>
                </a:cubicBezTo>
                <a:cubicBezTo>
                  <a:pt x="1622784" y="567438"/>
                  <a:pt x="1617355" y="471870"/>
                  <a:pt x="1600044" y="870063"/>
                </a:cubicBezTo>
                <a:cubicBezTo>
                  <a:pt x="1599586" y="880595"/>
                  <a:pt x="1593745" y="890195"/>
                  <a:pt x="1590044" y="900066"/>
                </a:cubicBezTo>
                <a:cubicBezTo>
                  <a:pt x="1583741" y="916875"/>
                  <a:pt x="1579557" y="934846"/>
                  <a:pt x="1570043" y="950069"/>
                </a:cubicBezTo>
                <a:cubicBezTo>
                  <a:pt x="1562547" y="962062"/>
                  <a:pt x="1549096" y="969206"/>
                  <a:pt x="1540042" y="980071"/>
                </a:cubicBezTo>
                <a:cubicBezTo>
                  <a:pt x="1487904" y="1042641"/>
                  <a:pt x="1565928" y="976171"/>
                  <a:pt x="1470040" y="1060077"/>
                </a:cubicBezTo>
                <a:cubicBezTo>
                  <a:pt x="1460995" y="1067992"/>
                  <a:pt x="1449165" y="1072257"/>
                  <a:pt x="1440040" y="1080079"/>
                </a:cubicBezTo>
                <a:cubicBezTo>
                  <a:pt x="1425723" y="1092352"/>
                  <a:pt x="1416030" y="1110088"/>
                  <a:pt x="1400039" y="1120082"/>
                </a:cubicBezTo>
                <a:cubicBezTo>
                  <a:pt x="1388384" y="1127367"/>
                  <a:pt x="1373297" y="1126465"/>
                  <a:pt x="1360037" y="1130082"/>
                </a:cubicBezTo>
                <a:cubicBezTo>
                  <a:pt x="1336625" y="1136467"/>
                  <a:pt x="1313579" y="1144198"/>
                  <a:pt x="1290036" y="1150084"/>
                </a:cubicBezTo>
                <a:cubicBezTo>
                  <a:pt x="1260221" y="1157538"/>
                  <a:pt x="1229536" y="1161479"/>
                  <a:pt x="1200033" y="1170085"/>
                </a:cubicBezTo>
                <a:cubicBezTo>
                  <a:pt x="980164" y="1234216"/>
                  <a:pt x="1126025" y="1211644"/>
                  <a:pt x="960027" y="1230090"/>
                </a:cubicBezTo>
                <a:lnTo>
                  <a:pt x="570016" y="1220089"/>
                </a:lnTo>
                <a:cubicBezTo>
                  <a:pt x="549759" y="1219189"/>
                  <a:pt x="529963" y="1213715"/>
                  <a:pt x="510014" y="1210088"/>
                </a:cubicBezTo>
                <a:cubicBezTo>
                  <a:pt x="481672" y="1204935"/>
                  <a:pt x="448091" y="1198110"/>
                  <a:pt x="420012" y="1190087"/>
                </a:cubicBezTo>
                <a:cubicBezTo>
                  <a:pt x="409876" y="1187191"/>
                  <a:pt x="399700" y="1184239"/>
                  <a:pt x="390011" y="1180086"/>
                </a:cubicBezTo>
                <a:cubicBezTo>
                  <a:pt x="376309" y="1174213"/>
                  <a:pt x="364289" y="1164369"/>
                  <a:pt x="350010" y="1160085"/>
                </a:cubicBezTo>
                <a:cubicBezTo>
                  <a:pt x="330589" y="1154258"/>
                  <a:pt x="310009" y="1153418"/>
                  <a:pt x="290008" y="1150084"/>
                </a:cubicBezTo>
                <a:cubicBezTo>
                  <a:pt x="280008" y="1143417"/>
                  <a:pt x="270757" y="1135457"/>
                  <a:pt x="260007" y="1130082"/>
                </a:cubicBezTo>
                <a:cubicBezTo>
                  <a:pt x="250579" y="1125368"/>
                  <a:pt x="238238" y="1126667"/>
                  <a:pt x="230007" y="1120082"/>
                </a:cubicBezTo>
                <a:cubicBezTo>
                  <a:pt x="220622" y="1112573"/>
                  <a:pt x="218505" y="1098578"/>
                  <a:pt x="210006" y="1090079"/>
                </a:cubicBezTo>
                <a:cubicBezTo>
                  <a:pt x="131342" y="1011412"/>
                  <a:pt x="231919" y="1138379"/>
                  <a:pt x="150004" y="1040076"/>
                </a:cubicBezTo>
                <a:cubicBezTo>
                  <a:pt x="86925" y="964377"/>
                  <a:pt x="168195" y="1048267"/>
                  <a:pt x="110003" y="990072"/>
                </a:cubicBezTo>
                <a:cubicBezTo>
                  <a:pt x="84868" y="914661"/>
                  <a:pt x="118774" y="1007614"/>
                  <a:pt x="80002" y="930068"/>
                </a:cubicBezTo>
                <a:cubicBezTo>
                  <a:pt x="75288" y="920639"/>
                  <a:pt x="74154" y="909755"/>
                  <a:pt x="70002" y="900066"/>
                </a:cubicBezTo>
                <a:cubicBezTo>
                  <a:pt x="64130" y="886363"/>
                  <a:pt x="55874" y="873766"/>
                  <a:pt x="50002" y="860063"/>
                </a:cubicBezTo>
                <a:cubicBezTo>
                  <a:pt x="45850" y="850374"/>
                  <a:pt x="45424" y="839101"/>
                  <a:pt x="40001" y="830061"/>
                </a:cubicBezTo>
                <a:cubicBezTo>
                  <a:pt x="35150" y="821976"/>
                  <a:pt x="26668" y="816726"/>
                  <a:pt x="20001" y="810059"/>
                </a:cubicBezTo>
                <a:cubicBezTo>
                  <a:pt x="12110" y="786386"/>
                  <a:pt x="0" y="754186"/>
                  <a:pt x="0" y="730053"/>
                </a:cubicBezTo>
                <a:cubicBezTo>
                  <a:pt x="0" y="716308"/>
                  <a:pt x="4587" y="702683"/>
                  <a:pt x="10001" y="690050"/>
                </a:cubicBezTo>
                <a:cubicBezTo>
                  <a:pt x="14735" y="679003"/>
                  <a:pt x="23334" y="670049"/>
                  <a:pt x="30001" y="660048"/>
                </a:cubicBezTo>
                <a:cubicBezTo>
                  <a:pt x="15150" y="600641"/>
                  <a:pt x="20001" y="633790"/>
                  <a:pt x="20001" y="560041"/>
                </a:cubicBezTo>
              </a:path>
            </a:pathLst>
          </a:cu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9093200" y="6386513"/>
            <a:ext cx="22427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/>
              <a:t>Lesson 2_Activity 5_1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3993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000" y="65089"/>
            <a:ext cx="10160000" cy="632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5"/>
          <p:cNvSpPr/>
          <p:nvPr/>
        </p:nvSpPr>
        <p:spPr>
          <a:xfrm>
            <a:off x="7279218" y="5195888"/>
            <a:ext cx="2154767" cy="900112"/>
          </a:xfrm>
          <a:custGeom>
            <a:avLst/>
            <a:gdLst>
              <a:gd name="connsiteX0" fmla="*/ 10001 w 1615131"/>
              <a:gd name="connsiteY0" fmla="*/ 740054 h 1230090"/>
              <a:gd name="connsiteX1" fmla="*/ 20001 w 1615131"/>
              <a:gd name="connsiteY1" fmla="*/ 420031 h 1230090"/>
              <a:gd name="connsiteX2" fmla="*/ 30001 w 1615131"/>
              <a:gd name="connsiteY2" fmla="*/ 390028 h 1230090"/>
              <a:gd name="connsiteX3" fmla="*/ 130004 w 1615131"/>
              <a:gd name="connsiteY3" fmla="*/ 290021 h 1230090"/>
              <a:gd name="connsiteX4" fmla="*/ 190005 w 1615131"/>
              <a:gd name="connsiteY4" fmla="*/ 250018 h 1230090"/>
              <a:gd name="connsiteX5" fmla="*/ 260007 w 1615131"/>
              <a:gd name="connsiteY5" fmla="*/ 190014 h 1230090"/>
              <a:gd name="connsiteX6" fmla="*/ 280008 w 1615131"/>
              <a:gd name="connsiteY6" fmla="*/ 170012 h 1230090"/>
              <a:gd name="connsiteX7" fmla="*/ 310009 w 1615131"/>
              <a:gd name="connsiteY7" fmla="*/ 150011 h 1230090"/>
              <a:gd name="connsiteX8" fmla="*/ 340010 w 1615131"/>
              <a:gd name="connsiteY8" fmla="*/ 120009 h 1230090"/>
              <a:gd name="connsiteX9" fmla="*/ 420012 w 1615131"/>
              <a:gd name="connsiteY9" fmla="*/ 90007 h 1230090"/>
              <a:gd name="connsiteX10" fmla="*/ 510014 w 1615131"/>
              <a:gd name="connsiteY10" fmla="*/ 60004 h 1230090"/>
              <a:gd name="connsiteX11" fmla="*/ 600017 w 1615131"/>
              <a:gd name="connsiteY11" fmla="*/ 20001 h 1230090"/>
              <a:gd name="connsiteX12" fmla="*/ 690019 w 1615131"/>
              <a:gd name="connsiteY12" fmla="*/ 0 h 1230090"/>
              <a:gd name="connsiteX13" fmla="*/ 1140031 w 1615131"/>
              <a:gd name="connsiteY13" fmla="*/ 10001 h 1230090"/>
              <a:gd name="connsiteX14" fmla="*/ 1220034 w 1615131"/>
              <a:gd name="connsiteY14" fmla="*/ 30002 h 1230090"/>
              <a:gd name="connsiteX15" fmla="*/ 1360037 w 1615131"/>
              <a:gd name="connsiteY15" fmla="*/ 60004 h 1230090"/>
              <a:gd name="connsiteX16" fmla="*/ 1390038 w 1615131"/>
              <a:gd name="connsiteY16" fmla="*/ 70005 h 1230090"/>
              <a:gd name="connsiteX17" fmla="*/ 1440040 w 1615131"/>
              <a:gd name="connsiteY17" fmla="*/ 110008 h 1230090"/>
              <a:gd name="connsiteX18" fmla="*/ 1510042 w 1615131"/>
              <a:gd name="connsiteY18" fmla="*/ 190014 h 1230090"/>
              <a:gd name="connsiteX19" fmla="*/ 1540042 w 1615131"/>
              <a:gd name="connsiteY19" fmla="*/ 220016 h 1230090"/>
              <a:gd name="connsiteX20" fmla="*/ 1550043 w 1615131"/>
              <a:gd name="connsiteY20" fmla="*/ 260019 h 1230090"/>
              <a:gd name="connsiteX21" fmla="*/ 1580043 w 1615131"/>
              <a:gd name="connsiteY21" fmla="*/ 280020 h 1230090"/>
              <a:gd name="connsiteX22" fmla="*/ 1600044 w 1615131"/>
              <a:gd name="connsiteY22" fmla="*/ 340025 h 1230090"/>
              <a:gd name="connsiteX23" fmla="*/ 1600044 w 1615131"/>
              <a:gd name="connsiteY23" fmla="*/ 870063 h 1230090"/>
              <a:gd name="connsiteX24" fmla="*/ 1590044 w 1615131"/>
              <a:gd name="connsiteY24" fmla="*/ 900066 h 1230090"/>
              <a:gd name="connsiteX25" fmla="*/ 1570043 w 1615131"/>
              <a:gd name="connsiteY25" fmla="*/ 950069 h 1230090"/>
              <a:gd name="connsiteX26" fmla="*/ 1540042 w 1615131"/>
              <a:gd name="connsiteY26" fmla="*/ 980071 h 1230090"/>
              <a:gd name="connsiteX27" fmla="*/ 1470040 w 1615131"/>
              <a:gd name="connsiteY27" fmla="*/ 1060077 h 1230090"/>
              <a:gd name="connsiteX28" fmla="*/ 1440040 w 1615131"/>
              <a:gd name="connsiteY28" fmla="*/ 1080079 h 1230090"/>
              <a:gd name="connsiteX29" fmla="*/ 1400039 w 1615131"/>
              <a:gd name="connsiteY29" fmla="*/ 1120082 h 1230090"/>
              <a:gd name="connsiteX30" fmla="*/ 1360037 w 1615131"/>
              <a:gd name="connsiteY30" fmla="*/ 1130082 h 1230090"/>
              <a:gd name="connsiteX31" fmla="*/ 1290036 w 1615131"/>
              <a:gd name="connsiteY31" fmla="*/ 1150084 h 1230090"/>
              <a:gd name="connsiteX32" fmla="*/ 1200033 w 1615131"/>
              <a:gd name="connsiteY32" fmla="*/ 1170085 h 1230090"/>
              <a:gd name="connsiteX33" fmla="*/ 960027 w 1615131"/>
              <a:gd name="connsiteY33" fmla="*/ 1230090 h 1230090"/>
              <a:gd name="connsiteX34" fmla="*/ 570016 w 1615131"/>
              <a:gd name="connsiteY34" fmla="*/ 1220089 h 1230090"/>
              <a:gd name="connsiteX35" fmla="*/ 510014 w 1615131"/>
              <a:gd name="connsiteY35" fmla="*/ 1210088 h 1230090"/>
              <a:gd name="connsiteX36" fmla="*/ 420012 w 1615131"/>
              <a:gd name="connsiteY36" fmla="*/ 1190087 h 1230090"/>
              <a:gd name="connsiteX37" fmla="*/ 390011 w 1615131"/>
              <a:gd name="connsiteY37" fmla="*/ 1180086 h 1230090"/>
              <a:gd name="connsiteX38" fmla="*/ 350010 w 1615131"/>
              <a:gd name="connsiteY38" fmla="*/ 1160085 h 1230090"/>
              <a:gd name="connsiteX39" fmla="*/ 290008 w 1615131"/>
              <a:gd name="connsiteY39" fmla="*/ 1150084 h 1230090"/>
              <a:gd name="connsiteX40" fmla="*/ 260007 w 1615131"/>
              <a:gd name="connsiteY40" fmla="*/ 1130082 h 1230090"/>
              <a:gd name="connsiteX41" fmla="*/ 230007 w 1615131"/>
              <a:gd name="connsiteY41" fmla="*/ 1120082 h 1230090"/>
              <a:gd name="connsiteX42" fmla="*/ 210006 w 1615131"/>
              <a:gd name="connsiteY42" fmla="*/ 1090079 h 1230090"/>
              <a:gd name="connsiteX43" fmla="*/ 150004 w 1615131"/>
              <a:gd name="connsiteY43" fmla="*/ 1040076 h 1230090"/>
              <a:gd name="connsiteX44" fmla="*/ 110003 w 1615131"/>
              <a:gd name="connsiteY44" fmla="*/ 990072 h 1230090"/>
              <a:gd name="connsiteX45" fmla="*/ 80002 w 1615131"/>
              <a:gd name="connsiteY45" fmla="*/ 930068 h 1230090"/>
              <a:gd name="connsiteX46" fmla="*/ 70002 w 1615131"/>
              <a:gd name="connsiteY46" fmla="*/ 900066 h 1230090"/>
              <a:gd name="connsiteX47" fmla="*/ 50002 w 1615131"/>
              <a:gd name="connsiteY47" fmla="*/ 860063 h 1230090"/>
              <a:gd name="connsiteX48" fmla="*/ 40001 w 1615131"/>
              <a:gd name="connsiteY48" fmla="*/ 830061 h 1230090"/>
              <a:gd name="connsiteX49" fmla="*/ 20001 w 1615131"/>
              <a:gd name="connsiteY49" fmla="*/ 810059 h 1230090"/>
              <a:gd name="connsiteX50" fmla="*/ 0 w 1615131"/>
              <a:gd name="connsiteY50" fmla="*/ 730053 h 1230090"/>
              <a:gd name="connsiteX51" fmla="*/ 10001 w 1615131"/>
              <a:gd name="connsiteY51" fmla="*/ 690050 h 1230090"/>
              <a:gd name="connsiteX52" fmla="*/ 30001 w 1615131"/>
              <a:gd name="connsiteY52" fmla="*/ 660048 h 1230090"/>
              <a:gd name="connsiteX53" fmla="*/ 20001 w 1615131"/>
              <a:gd name="connsiteY53" fmla="*/ 560041 h 123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615131" h="1230090">
                <a:moveTo>
                  <a:pt x="10001" y="740054"/>
                </a:moveTo>
                <a:cubicBezTo>
                  <a:pt x="13334" y="633380"/>
                  <a:pt x="13913" y="526584"/>
                  <a:pt x="20001" y="420031"/>
                </a:cubicBezTo>
                <a:cubicBezTo>
                  <a:pt x="20602" y="409506"/>
                  <a:pt x="24154" y="398800"/>
                  <a:pt x="30001" y="390028"/>
                </a:cubicBezTo>
                <a:cubicBezTo>
                  <a:pt x="60875" y="343714"/>
                  <a:pt x="86555" y="321621"/>
                  <a:pt x="130004" y="290021"/>
                </a:cubicBezTo>
                <a:cubicBezTo>
                  <a:pt x="149444" y="275882"/>
                  <a:pt x="170952" y="264675"/>
                  <a:pt x="190005" y="250018"/>
                </a:cubicBezTo>
                <a:cubicBezTo>
                  <a:pt x="214364" y="231279"/>
                  <a:pt x="237037" y="210432"/>
                  <a:pt x="260007" y="190014"/>
                </a:cubicBezTo>
                <a:cubicBezTo>
                  <a:pt x="267054" y="183750"/>
                  <a:pt x="272645" y="175902"/>
                  <a:pt x="280008" y="170012"/>
                </a:cubicBezTo>
                <a:cubicBezTo>
                  <a:pt x="289393" y="162504"/>
                  <a:pt x="300776" y="157705"/>
                  <a:pt x="310009" y="150011"/>
                </a:cubicBezTo>
                <a:cubicBezTo>
                  <a:pt x="320874" y="140957"/>
                  <a:pt x="328502" y="128230"/>
                  <a:pt x="340010" y="120009"/>
                </a:cubicBezTo>
                <a:cubicBezTo>
                  <a:pt x="368171" y="99893"/>
                  <a:pt x="387798" y="98060"/>
                  <a:pt x="420012" y="90007"/>
                </a:cubicBezTo>
                <a:cubicBezTo>
                  <a:pt x="503548" y="48236"/>
                  <a:pt x="413091" y="89082"/>
                  <a:pt x="510014" y="60004"/>
                </a:cubicBezTo>
                <a:cubicBezTo>
                  <a:pt x="601259" y="32629"/>
                  <a:pt x="521204" y="49557"/>
                  <a:pt x="600017" y="20001"/>
                </a:cubicBezTo>
                <a:cubicBezTo>
                  <a:pt x="616150" y="13951"/>
                  <a:pt x="676451" y="2714"/>
                  <a:pt x="690019" y="0"/>
                </a:cubicBezTo>
                <a:cubicBezTo>
                  <a:pt x="840023" y="3334"/>
                  <a:pt x="990230" y="1521"/>
                  <a:pt x="1140031" y="10001"/>
                </a:cubicBezTo>
                <a:cubicBezTo>
                  <a:pt x="1167475" y="11555"/>
                  <a:pt x="1193079" y="24611"/>
                  <a:pt x="1220034" y="30002"/>
                </a:cubicBezTo>
                <a:cubicBezTo>
                  <a:pt x="1258266" y="37649"/>
                  <a:pt x="1317479" y="47844"/>
                  <a:pt x="1360037" y="60004"/>
                </a:cubicBezTo>
                <a:cubicBezTo>
                  <a:pt x="1370173" y="62900"/>
                  <a:pt x="1380038" y="66671"/>
                  <a:pt x="1390038" y="70005"/>
                </a:cubicBezTo>
                <a:cubicBezTo>
                  <a:pt x="1468024" y="147995"/>
                  <a:pt x="1339113" y="21692"/>
                  <a:pt x="1440040" y="110008"/>
                </a:cubicBezTo>
                <a:cubicBezTo>
                  <a:pt x="1535905" y="193894"/>
                  <a:pt x="1457913" y="127456"/>
                  <a:pt x="1510042" y="190014"/>
                </a:cubicBezTo>
                <a:cubicBezTo>
                  <a:pt x="1519096" y="200879"/>
                  <a:pt x="1530042" y="210015"/>
                  <a:pt x="1540042" y="220016"/>
                </a:cubicBezTo>
                <a:cubicBezTo>
                  <a:pt x="1543376" y="233350"/>
                  <a:pt x="1542419" y="248583"/>
                  <a:pt x="1550043" y="260019"/>
                </a:cubicBezTo>
                <a:cubicBezTo>
                  <a:pt x="1556710" y="270019"/>
                  <a:pt x="1573673" y="269828"/>
                  <a:pt x="1580043" y="280020"/>
                </a:cubicBezTo>
                <a:cubicBezTo>
                  <a:pt x="1591217" y="297899"/>
                  <a:pt x="1600044" y="340025"/>
                  <a:pt x="1600044" y="340025"/>
                </a:cubicBezTo>
                <a:cubicBezTo>
                  <a:pt x="1622784" y="567438"/>
                  <a:pt x="1617355" y="471870"/>
                  <a:pt x="1600044" y="870063"/>
                </a:cubicBezTo>
                <a:cubicBezTo>
                  <a:pt x="1599586" y="880595"/>
                  <a:pt x="1593745" y="890195"/>
                  <a:pt x="1590044" y="900066"/>
                </a:cubicBezTo>
                <a:cubicBezTo>
                  <a:pt x="1583741" y="916875"/>
                  <a:pt x="1579557" y="934846"/>
                  <a:pt x="1570043" y="950069"/>
                </a:cubicBezTo>
                <a:cubicBezTo>
                  <a:pt x="1562547" y="962062"/>
                  <a:pt x="1549096" y="969206"/>
                  <a:pt x="1540042" y="980071"/>
                </a:cubicBezTo>
                <a:cubicBezTo>
                  <a:pt x="1487904" y="1042641"/>
                  <a:pt x="1565928" y="976171"/>
                  <a:pt x="1470040" y="1060077"/>
                </a:cubicBezTo>
                <a:cubicBezTo>
                  <a:pt x="1460995" y="1067992"/>
                  <a:pt x="1449165" y="1072257"/>
                  <a:pt x="1440040" y="1080079"/>
                </a:cubicBezTo>
                <a:cubicBezTo>
                  <a:pt x="1425723" y="1092352"/>
                  <a:pt x="1416030" y="1110088"/>
                  <a:pt x="1400039" y="1120082"/>
                </a:cubicBezTo>
                <a:cubicBezTo>
                  <a:pt x="1388384" y="1127367"/>
                  <a:pt x="1373297" y="1126465"/>
                  <a:pt x="1360037" y="1130082"/>
                </a:cubicBezTo>
                <a:cubicBezTo>
                  <a:pt x="1336625" y="1136467"/>
                  <a:pt x="1313579" y="1144198"/>
                  <a:pt x="1290036" y="1150084"/>
                </a:cubicBezTo>
                <a:cubicBezTo>
                  <a:pt x="1260221" y="1157538"/>
                  <a:pt x="1229536" y="1161479"/>
                  <a:pt x="1200033" y="1170085"/>
                </a:cubicBezTo>
                <a:cubicBezTo>
                  <a:pt x="980164" y="1234216"/>
                  <a:pt x="1126025" y="1211644"/>
                  <a:pt x="960027" y="1230090"/>
                </a:cubicBezTo>
                <a:lnTo>
                  <a:pt x="570016" y="1220089"/>
                </a:lnTo>
                <a:cubicBezTo>
                  <a:pt x="549759" y="1219189"/>
                  <a:pt x="529963" y="1213715"/>
                  <a:pt x="510014" y="1210088"/>
                </a:cubicBezTo>
                <a:cubicBezTo>
                  <a:pt x="481672" y="1204935"/>
                  <a:pt x="448091" y="1198110"/>
                  <a:pt x="420012" y="1190087"/>
                </a:cubicBezTo>
                <a:cubicBezTo>
                  <a:pt x="409876" y="1187191"/>
                  <a:pt x="399700" y="1184239"/>
                  <a:pt x="390011" y="1180086"/>
                </a:cubicBezTo>
                <a:cubicBezTo>
                  <a:pt x="376309" y="1174213"/>
                  <a:pt x="364289" y="1164369"/>
                  <a:pt x="350010" y="1160085"/>
                </a:cubicBezTo>
                <a:cubicBezTo>
                  <a:pt x="330589" y="1154258"/>
                  <a:pt x="310009" y="1153418"/>
                  <a:pt x="290008" y="1150084"/>
                </a:cubicBezTo>
                <a:cubicBezTo>
                  <a:pt x="280008" y="1143417"/>
                  <a:pt x="270757" y="1135457"/>
                  <a:pt x="260007" y="1130082"/>
                </a:cubicBezTo>
                <a:cubicBezTo>
                  <a:pt x="250579" y="1125368"/>
                  <a:pt x="238238" y="1126667"/>
                  <a:pt x="230007" y="1120082"/>
                </a:cubicBezTo>
                <a:cubicBezTo>
                  <a:pt x="220622" y="1112573"/>
                  <a:pt x="218505" y="1098578"/>
                  <a:pt x="210006" y="1090079"/>
                </a:cubicBezTo>
                <a:cubicBezTo>
                  <a:pt x="131342" y="1011412"/>
                  <a:pt x="231919" y="1138379"/>
                  <a:pt x="150004" y="1040076"/>
                </a:cubicBezTo>
                <a:cubicBezTo>
                  <a:pt x="86925" y="964377"/>
                  <a:pt x="168195" y="1048267"/>
                  <a:pt x="110003" y="990072"/>
                </a:cubicBezTo>
                <a:cubicBezTo>
                  <a:pt x="84868" y="914661"/>
                  <a:pt x="118774" y="1007614"/>
                  <a:pt x="80002" y="930068"/>
                </a:cubicBezTo>
                <a:cubicBezTo>
                  <a:pt x="75288" y="920639"/>
                  <a:pt x="74154" y="909755"/>
                  <a:pt x="70002" y="900066"/>
                </a:cubicBezTo>
                <a:cubicBezTo>
                  <a:pt x="64130" y="886363"/>
                  <a:pt x="55874" y="873766"/>
                  <a:pt x="50002" y="860063"/>
                </a:cubicBezTo>
                <a:cubicBezTo>
                  <a:pt x="45850" y="850374"/>
                  <a:pt x="45424" y="839101"/>
                  <a:pt x="40001" y="830061"/>
                </a:cubicBezTo>
                <a:cubicBezTo>
                  <a:pt x="35150" y="821976"/>
                  <a:pt x="26668" y="816726"/>
                  <a:pt x="20001" y="810059"/>
                </a:cubicBezTo>
                <a:cubicBezTo>
                  <a:pt x="12110" y="786386"/>
                  <a:pt x="0" y="754186"/>
                  <a:pt x="0" y="730053"/>
                </a:cubicBezTo>
                <a:cubicBezTo>
                  <a:pt x="0" y="716308"/>
                  <a:pt x="4587" y="702683"/>
                  <a:pt x="10001" y="690050"/>
                </a:cubicBezTo>
                <a:cubicBezTo>
                  <a:pt x="14735" y="679003"/>
                  <a:pt x="23334" y="670049"/>
                  <a:pt x="30001" y="660048"/>
                </a:cubicBezTo>
                <a:cubicBezTo>
                  <a:pt x="15150" y="600641"/>
                  <a:pt x="20001" y="633790"/>
                  <a:pt x="20001" y="560041"/>
                </a:cubicBezTo>
              </a:path>
            </a:pathLst>
          </a:cu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9093200" y="6386513"/>
            <a:ext cx="22427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/>
              <a:t>Lesson 2_Activity 5_1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3903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8267" y="63501"/>
            <a:ext cx="10176933" cy="632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eform 2"/>
          <p:cNvSpPr/>
          <p:nvPr/>
        </p:nvSpPr>
        <p:spPr>
          <a:xfrm>
            <a:off x="787401" y="4556126"/>
            <a:ext cx="1866900" cy="669925"/>
          </a:xfrm>
          <a:custGeom>
            <a:avLst/>
            <a:gdLst>
              <a:gd name="connsiteX0" fmla="*/ 10001 w 1615131"/>
              <a:gd name="connsiteY0" fmla="*/ 740054 h 1230090"/>
              <a:gd name="connsiteX1" fmla="*/ 20001 w 1615131"/>
              <a:gd name="connsiteY1" fmla="*/ 420031 h 1230090"/>
              <a:gd name="connsiteX2" fmla="*/ 30001 w 1615131"/>
              <a:gd name="connsiteY2" fmla="*/ 390028 h 1230090"/>
              <a:gd name="connsiteX3" fmla="*/ 130004 w 1615131"/>
              <a:gd name="connsiteY3" fmla="*/ 290021 h 1230090"/>
              <a:gd name="connsiteX4" fmla="*/ 190005 w 1615131"/>
              <a:gd name="connsiteY4" fmla="*/ 250018 h 1230090"/>
              <a:gd name="connsiteX5" fmla="*/ 260007 w 1615131"/>
              <a:gd name="connsiteY5" fmla="*/ 190014 h 1230090"/>
              <a:gd name="connsiteX6" fmla="*/ 280008 w 1615131"/>
              <a:gd name="connsiteY6" fmla="*/ 170012 h 1230090"/>
              <a:gd name="connsiteX7" fmla="*/ 310009 w 1615131"/>
              <a:gd name="connsiteY7" fmla="*/ 150011 h 1230090"/>
              <a:gd name="connsiteX8" fmla="*/ 340010 w 1615131"/>
              <a:gd name="connsiteY8" fmla="*/ 120009 h 1230090"/>
              <a:gd name="connsiteX9" fmla="*/ 420012 w 1615131"/>
              <a:gd name="connsiteY9" fmla="*/ 90007 h 1230090"/>
              <a:gd name="connsiteX10" fmla="*/ 510014 w 1615131"/>
              <a:gd name="connsiteY10" fmla="*/ 60004 h 1230090"/>
              <a:gd name="connsiteX11" fmla="*/ 600017 w 1615131"/>
              <a:gd name="connsiteY11" fmla="*/ 20001 h 1230090"/>
              <a:gd name="connsiteX12" fmla="*/ 690019 w 1615131"/>
              <a:gd name="connsiteY12" fmla="*/ 0 h 1230090"/>
              <a:gd name="connsiteX13" fmla="*/ 1140031 w 1615131"/>
              <a:gd name="connsiteY13" fmla="*/ 10001 h 1230090"/>
              <a:gd name="connsiteX14" fmla="*/ 1220034 w 1615131"/>
              <a:gd name="connsiteY14" fmla="*/ 30002 h 1230090"/>
              <a:gd name="connsiteX15" fmla="*/ 1360037 w 1615131"/>
              <a:gd name="connsiteY15" fmla="*/ 60004 h 1230090"/>
              <a:gd name="connsiteX16" fmla="*/ 1390038 w 1615131"/>
              <a:gd name="connsiteY16" fmla="*/ 70005 h 1230090"/>
              <a:gd name="connsiteX17" fmla="*/ 1440040 w 1615131"/>
              <a:gd name="connsiteY17" fmla="*/ 110008 h 1230090"/>
              <a:gd name="connsiteX18" fmla="*/ 1510042 w 1615131"/>
              <a:gd name="connsiteY18" fmla="*/ 190014 h 1230090"/>
              <a:gd name="connsiteX19" fmla="*/ 1540042 w 1615131"/>
              <a:gd name="connsiteY19" fmla="*/ 220016 h 1230090"/>
              <a:gd name="connsiteX20" fmla="*/ 1550043 w 1615131"/>
              <a:gd name="connsiteY20" fmla="*/ 260019 h 1230090"/>
              <a:gd name="connsiteX21" fmla="*/ 1580043 w 1615131"/>
              <a:gd name="connsiteY21" fmla="*/ 280020 h 1230090"/>
              <a:gd name="connsiteX22" fmla="*/ 1600044 w 1615131"/>
              <a:gd name="connsiteY22" fmla="*/ 340025 h 1230090"/>
              <a:gd name="connsiteX23" fmla="*/ 1600044 w 1615131"/>
              <a:gd name="connsiteY23" fmla="*/ 870063 h 1230090"/>
              <a:gd name="connsiteX24" fmla="*/ 1590044 w 1615131"/>
              <a:gd name="connsiteY24" fmla="*/ 900066 h 1230090"/>
              <a:gd name="connsiteX25" fmla="*/ 1570043 w 1615131"/>
              <a:gd name="connsiteY25" fmla="*/ 950069 h 1230090"/>
              <a:gd name="connsiteX26" fmla="*/ 1540042 w 1615131"/>
              <a:gd name="connsiteY26" fmla="*/ 980071 h 1230090"/>
              <a:gd name="connsiteX27" fmla="*/ 1470040 w 1615131"/>
              <a:gd name="connsiteY27" fmla="*/ 1060077 h 1230090"/>
              <a:gd name="connsiteX28" fmla="*/ 1440040 w 1615131"/>
              <a:gd name="connsiteY28" fmla="*/ 1080079 h 1230090"/>
              <a:gd name="connsiteX29" fmla="*/ 1400039 w 1615131"/>
              <a:gd name="connsiteY29" fmla="*/ 1120082 h 1230090"/>
              <a:gd name="connsiteX30" fmla="*/ 1360037 w 1615131"/>
              <a:gd name="connsiteY30" fmla="*/ 1130082 h 1230090"/>
              <a:gd name="connsiteX31" fmla="*/ 1290036 w 1615131"/>
              <a:gd name="connsiteY31" fmla="*/ 1150084 h 1230090"/>
              <a:gd name="connsiteX32" fmla="*/ 1200033 w 1615131"/>
              <a:gd name="connsiteY32" fmla="*/ 1170085 h 1230090"/>
              <a:gd name="connsiteX33" fmla="*/ 960027 w 1615131"/>
              <a:gd name="connsiteY33" fmla="*/ 1230090 h 1230090"/>
              <a:gd name="connsiteX34" fmla="*/ 570016 w 1615131"/>
              <a:gd name="connsiteY34" fmla="*/ 1220089 h 1230090"/>
              <a:gd name="connsiteX35" fmla="*/ 510014 w 1615131"/>
              <a:gd name="connsiteY35" fmla="*/ 1210088 h 1230090"/>
              <a:gd name="connsiteX36" fmla="*/ 420012 w 1615131"/>
              <a:gd name="connsiteY36" fmla="*/ 1190087 h 1230090"/>
              <a:gd name="connsiteX37" fmla="*/ 390011 w 1615131"/>
              <a:gd name="connsiteY37" fmla="*/ 1180086 h 1230090"/>
              <a:gd name="connsiteX38" fmla="*/ 350010 w 1615131"/>
              <a:gd name="connsiteY38" fmla="*/ 1160085 h 1230090"/>
              <a:gd name="connsiteX39" fmla="*/ 290008 w 1615131"/>
              <a:gd name="connsiteY39" fmla="*/ 1150084 h 1230090"/>
              <a:gd name="connsiteX40" fmla="*/ 260007 w 1615131"/>
              <a:gd name="connsiteY40" fmla="*/ 1130082 h 1230090"/>
              <a:gd name="connsiteX41" fmla="*/ 230007 w 1615131"/>
              <a:gd name="connsiteY41" fmla="*/ 1120082 h 1230090"/>
              <a:gd name="connsiteX42" fmla="*/ 210006 w 1615131"/>
              <a:gd name="connsiteY42" fmla="*/ 1090079 h 1230090"/>
              <a:gd name="connsiteX43" fmla="*/ 150004 w 1615131"/>
              <a:gd name="connsiteY43" fmla="*/ 1040076 h 1230090"/>
              <a:gd name="connsiteX44" fmla="*/ 110003 w 1615131"/>
              <a:gd name="connsiteY44" fmla="*/ 990072 h 1230090"/>
              <a:gd name="connsiteX45" fmla="*/ 80002 w 1615131"/>
              <a:gd name="connsiteY45" fmla="*/ 930068 h 1230090"/>
              <a:gd name="connsiteX46" fmla="*/ 70002 w 1615131"/>
              <a:gd name="connsiteY46" fmla="*/ 900066 h 1230090"/>
              <a:gd name="connsiteX47" fmla="*/ 50002 w 1615131"/>
              <a:gd name="connsiteY47" fmla="*/ 860063 h 1230090"/>
              <a:gd name="connsiteX48" fmla="*/ 40001 w 1615131"/>
              <a:gd name="connsiteY48" fmla="*/ 830061 h 1230090"/>
              <a:gd name="connsiteX49" fmla="*/ 20001 w 1615131"/>
              <a:gd name="connsiteY49" fmla="*/ 810059 h 1230090"/>
              <a:gd name="connsiteX50" fmla="*/ 0 w 1615131"/>
              <a:gd name="connsiteY50" fmla="*/ 730053 h 1230090"/>
              <a:gd name="connsiteX51" fmla="*/ 10001 w 1615131"/>
              <a:gd name="connsiteY51" fmla="*/ 690050 h 1230090"/>
              <a:gd name="connsiteX52" fmla="*/ 30001 w 1615131"/>
              <a:gd name="connsiteY52" fmla="*/ 660048 h 1230090"/>
              <a:gd name="connsiteX53" fmla="*/ 20001 w 1615131"/>
              <a:gd name="connsiteY53" fmla="*/ 560041 h 123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615131" h="1230090">
                <a:moveTo>
                  <a:pt x="10001" y="740054"/>
                </a:moveTo>
                <a:cubicBezTo>
                  <a:pt x="13334" y="633380"/>
                  <a:pt x="13913" y="526584"/>
                  <a:pt x="20001" y="420031"/>
                </a:cubicBezTo>
                <a:cubicBezTo>
                  <a:pt x="20602" y="409506"/>
                  <a:pt x="24154" y="398800"/>
                  <a:pt x="30001" y="390028"/>
                </a:cubicBezTo>
                <a:cubicBezTo>
                  <a:pt x="60875" y="343714"/>
                  <a:pt x="86555" y="321621"/>
                  <a:pt x="130004" y="290021"/>
                </a:cubicBezTo>
                <a:cubicBezTo>
                  <a:pt x="149444" y="275882"/>
                  <a:pt x="170952" y="264675"/>
                  <a:pt x="190005" y="250018"/>
                </a:cubicBezTo>
                <a:cubicBezTo>
                  <a:pt x="214364" y="231279"/>
                  <a:pt x="237037" y="210432"/>
                  <a:pt x="260007" y="190014"/>
                </a:cubicBezTo>
                <a:cubicBezTo>
                  <a:pt x="267054" y="183750"/>
                  <a:pt x="272645" y="175902"/>
                  <a:pt x="280008" y="170012"/>
                </a:cubicBezTo>
                <a:cubicBezTo>
                  <a:pt x="289393" y="162504"/>
                  <a:pt x="300776" y="157705"/>
                  <a:pt x="310009" y="150011"/>
                </a:cubicBezTo>
                <a:cubicBezTo>
                  <a:pt x="320874" y="140957"/>
                  <a:pt x="328502" y="128230"/>
                  <a:pt x="340010" y="120009"/>
                </a:cubicBezTo>
                <a:cubicBezTo>
                  <a:pt x="368171" y="99893"/>
                  <a:pt x="387798" y="98060"/>
                  <a:pt x="420012" y="90007"/>
                </a:cubicBezTo>
                <a:cubicBezTo>
                  <a:pt x="503548" y="48236"/>
                  <a:pt x="413091" y="89082"/>
                  <a:pt x="510014" y="60004"/>
                </a:cubicBezTo>
                <a:cubicBezTo>
                  <a:pt x="601259" y="32629"/>
                  <a:pt x="521204" y="49557"/>
                  <a:pt x="600017" y="20001"/>
                </a:cubicBezTo>
                <a:cubicBezTo>
                  <a:pt x="616150" y="13951"/>
                  <a:pt x="676451" y="2714"/>
                  <a:pt x="690019" y="0"/>
                </a:cubicBezTo>
                <a:cubicBezTo>
                  <a:pt x="840023" y="3334"/>
                  <a:pt x="990230" y="1521"/>
                  <a:pt x="1140031" y="10001"/>
                </a:cubicBezTo>
                <a:cubicBezTo>
                  <a:pt x="1167475" y="11555"/>
                  <a:pt x="1193079" y="24611"/>
                  <a:pt x="1220034" y="30002"/>
                </a:cubicBezTo>
                <a:cubicBezTo>
                  <a:pt x="1258266" y="37649"/>
                  <a:pt x="1317479" y="47844"/>
                  <a:pt x="1360037" y="60004"/>
                </a:cubicBezTo>
                <a:cubicBezTo>
                  <a:pt x="1370173" y="62900"/>
                  <a:pt x="1380038" y="66671"/>
                  <a:pt x="1390038" y="70005"/>
                </a:cubicBezTo>
                <a:cubicBezTo>
                  <a:pt x="1468024" y="147995"/>
                  <a:pt x="1339113" y="21692"/>
                  <a:pt x="1440040" y="110008"/>
                </a:cubicBezTo>
                <a:cubicBezTo>
                  <a:pt x="1535905" y="193894"/>
                  <a:pt x="1457913" y="127456"/>
                  <a:pt x="1510042" y="190014"/>
                </a:cubicBezTo>
                <a:cubicBezTo>
                  <a:pt x="1519096" y="200879"/>
                  <a:pt x="1530042" y="210015"/>
                  <a:pt x="1540042" y="220016"/>
                </a:cubicBezTo>
                <a:cubicBezTo>
                  <a:pt x="1543376" y="233350"/>
                  <a:pt x="1542419" y="248583"/>
                  <a:pt x="1550043" y="260019"/>
                </a:cubicBezTo>
                <a:cubicBezTo>
                  <a:pt x="1556710" y="270019"/>
                  <a:pt x="1573673" y="269828"/>
                  <a:pt x="1580043" y="280020"/>
                </a:cubicBezTo>
                <a:cubicBezTo>
                  <a:pt x="1591217" y="297899"/>
                  <a:pt x="1600044" y="340025"/>
                  <a:pt x="1600044" y="340025"/>
                </a:cubicBezTo>
                <a:cubicBezTo>
                  <a:pt x="1622784" y="567438"/>
                  <a:pt x="1617355" y="471870"/>
                  <a:pt x="1600044" y="870063"/>
                </a:cubicBezTo>
                <a:cubicBezTo>
                  <a:pt x="1599586" y="880595"/>
                  <a:pt x="1593745" y="890195"/>
                  <a:pt x="1590044" y="900066"/>
                </a:cubicBezTo>
                <a:cubicBezTo>
                  <a:pt x="1583741" y="916875"/>
                  <a:pt x="1579557" y="934846"/>
                  <a:pt x="1570043" y="950069"/>
                </a:cubicBezTo>
                <a:cubicBezTo>
                  <a:pt x="1562547" y="962062"/>
                  <a:pt x="1549096" y="969206"/>
                  <a:pt x="1540042" y="980071"/>
                </a:cubicBezTo>
                <a:cubicBezTo>
                  <a:pt x="1487904" y="1042641"/>
                  <a:pt x="1565928" y="976171"/>
                  <a:pt x="1470040" y="1060077"/>
                </a:cubicBezTo>
                <a:cubicBezTo>
                  <a:pt x="1460995" y="1067992"/>
                  <a:pt x="1449165" y="1072257"/>
                  <a:pt x="1440040" y="1080079"/>
                </a:cubicBezTo>
                <a:cubicBezTo>
                  <a:pt x="1425723" y="1092352"/>
                  <a:pt x="1416030" y="1110088"/>
                  <a:pt x="1400039" y="1120082"/>
                </a:cubicBezTo>
                <a:cubicBezTo>
                  <a:pt x="1388384" y="1127367"/>
                  <a:pt x="1373297" y="1126465"/>
                  <a:pt x="1360037" y="1130082"/>
                </a:cubicBezTo>
                <a:cubicBezTo>
                  <a:pt x="1336625" y="1136467"/>
                  <a:pt x="1313579" y="1144198"/>
                  <a:pt x="1290036" y="1150084"/>
                </a:cubicBezTo>
                <a:cubicBezTo>
                  <a:pt x="1260221" y="1157538"/>
                  <a:pt x="1229536" y="1161479"/>
                  <a:pt x="1200033" y="1170085"/>
                </a:cubicBezTo>
                <a:cubicBezTo>
                  <a:pt x="980164" y="1234216"/>
                  <a:pt x="1126025" y="1211644"/>
                  <a:pt x="960027" y="1230090"/>
                </a:cubicBezTo>
                <a:lnTo>
                  <a:pt x="570016" y="1220089"/>
                </a:lnTo>
                <a:cubicBezTo>
                  <a:pt x="549759" y="1219189"/>
                  <a:pt x="529963" y="1213715"/>
                  <a:pt x="510014" y="1210088"/>
                </a:cubicBezTo>
                <a:cubicBezTo>
                  <a:pt x="481672" y="1204935"/>
                  <a:pt x="448091" y="1198110"/>
                  <a:pt x="420012" y="1190087"/>
                </a:cubicBezTo>
                <a:cubicBezTo>
                  <a:pt x="409876" y="1187191"/>
                  <a:pt x="399700" y="1184239"/>
                  <a:pt x="390011" y="1180086"/>
                </a:cubicBezTo>
                <a:cubicBezTo>
                  <a:pt x="376309" y="1174213"/>
                  <a:pt x="364289" y="1164369"/>
                  <a:pt x="350010" y="1160085"/>
                </a:cubicBezTo>
                <a:cubicBezTo>
                  <a:pt x="330589" y="1154258"/>
                  <a:pt x="310009" y="1153418"/>
                  <a:pt x="290008" y="1150084"/>
                </a:cubicBezTo>
                <a:cubicBezTo>
                  <a:pt x="280008" y="1143417"/>
                  <a:pt x="270757" y="1135457"/>
                  <a:pt x="260007" y="1130082"/>
                </a:cubicBezTo>
                <a:cubicBezTo>
                  <a:pt x="250579" y="1125368"/>
                  <a:pt x="238238" y="1126667"/>
                  <a:pt x="230007" y="1120082"/>
                </a:cubicBezTo>
                <a:cubicBezTo>
                  <a:pt x="220622" y="1112573"/>
                  <a:pt x="218505" y="1098578"/>
                  <a:pt x="210006" y="1090079"/>
                </a:cubicBezTo>
                <a:cubicBezTo>
                  <a:pt x="131342" y="1011412"/>
                  <a:pt x="231919" y="1138379"/>
                  <a:pt x="150004" y="1040076"/>
                </a:cubicBezTo>
                <a:cubicBezTo>
                  <a:pt x="86925" y="964377"/>
                  <a:pt x="168195" y="1048267"/>
                  <a:pt x="110003" y="990072"/>
                </a:cubicBezTo>
                <a:cubicBezTo>
                  <a:pt x="84868" y="914661"/>
                  <a:pt x="118774" y="1007614"/>
                  <a:pt x="80002" y="930068"/>
                </a:cubicBezTo>
                <a:cubicBezTo>
                  <a:pt x="75288" y="920639"/>
                  <a:pt x="74154" y="909755"/>
                  <a:pt x="70002" y="900066"/>
                </a:cubicBezTo>
                <a:cubicBezTo>
                  <a:pt x="64130" y="886363"/>
                  <a:pt x="55874" y="873766"/>
                  <a:pt x="50002" y="860063"/>
                </a:cubicBezTo>
                <a:cubicBezTo>
                  <a:pt x="45850" y="850374"/>
                  <a:pt x="45424" y="839101"/>
                  <a:pt x="40001" y="830061"/>
                </a:cubicBezTo>
                <a:cubicBezTo>
                  <a:pt x="35150" y="821976"/>
                  <a:pt x="26668" y="816726"/>
                  <a:pt x="20001" y="810059"/>
                </a:cubicBezTo>
                <a:cubicBezTo>
                  <a:pt x="12110" y="786386"/>
                  <a:pt x="0" y="754186"/>
                  <a:pt x="0" y="730053"/>
                </a:cubicBezTo>
                <a:cubicBezTo>
                  <a:pt x="0" y="716308"/>
                  <a:pt x="4587" y="702683"/>
                  <a:pt x="10001" y="690050"/>
                </a:cubicBezTo>
                <a:cubicBezTo>
                  <a:pt x="14735" y="679003"/>
                  <a:pt x="23334" y="670049"/>
                  <a:pt x="30001" y="660048"/>
                </a:cubicBezTo>
                <a:cubicBezTo>
                  <a:pt x="15150" y="600641"/>
                  <a:pt x="20001" y="633790"/>
                  <a:pt x="20001" y="560041"/>
                </a:cubicBezTo>
              </a:path>
            </a:pathLst>
          </a:cu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9093200" y="6386513"/>
            <a:ext cx="22427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/>
              <a:t>Lesson 2_Activity 5_1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8901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1052881" y="0"/>
            <a:ext cx="10058402" cy="1219200"/>
          </a:xfrm>
        </p:spPr>
        <p:txBody>
          <a:bodyPr anchor="ctr"/>
          <a:lstStyle/>
          <a:p>
            <a:pPr algn="ctr"/>
            <a:r>
              <a:rPr kumimoji="1" lang="zh-CN" altLang="en-US" dirty="0">
                <a:latin typeface="Calibri" charset="0"/>
              </a:rPr>
              <a:t>听歌： 🎵哪怕天愈来愈黑🎵</a:t>
            </a:r>
          </a:p>
        </p:txBody>
      </p:sp>
      <p:pic>
        <p:nvPicPr>
          <p:cNvPr id="20482" name="吴奇隆 Nicky Wu - 哪怕天愈来愈黑（飞碟）.vob.mp4">
            <a:hlinkClick r:id="" action="ppaction://media"/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444" b="19444"/>
          <a:stretch>
            <a:fillRect/>
          </a:stretch>
        </p:blipFill>
        <p:spPr>
          <a:xfrm>
            <a:off x="192617" y="1600201"/>
            <a:ext cx="6705600" cy="4525963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215717" y="1417638"/>
            <a:ext cx="4688416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zh-CN" altLang="en-US" sz="1800"/>
              <a:t>填空练习：</a:t>
            </a:r>
            <a:endParaRPr lang="en-US" altLang="zh-CN" sz="1800"/>
          </a:p>
          <a:p>
            <a:pPr eaLnBrk="1" hangingPunct="1"/>
            <a:endParaRPr lang="en-US" altLang="zh-CN" sz="1800"/>
          </a:p>
          <a:p>
            <a:pPr eaLnBrk="1" hangingPunct="1"/>
            <a:r>
              <a:rPr lang="zh-CN" altLang="en-US" sz="1800"/>
              <a:t>哪怕天愈来愈</a:t>
            </a:r>
            <a:r>
              <a:rPr lang="zh-CN" sz="1800"/>
              <a:t>_</a:t>
            </a:r>
            <a:r>
              <a:rPr lang="en-US" altLang="zh-CN" sz="1800"/>
              <a:t>__</a:t>
            </a:r>
            <a:r>
              <a:rPr lang="zh-CN" sz="1800"/>
              <a:t> </a:t>
            </a:r>
            <a:r>
              <a:rPr lang="zh-CN" altLang="en-US" sz="1800"/>
              <a:t>请用生命体会</a:t>
            </a:r>
            <a:endParaRPr lang="en-US" altLang="zh-CN" sz="1800"/>
          </a:p>
          <a:p>
            <a:pPr eaLnBrk="1" hangingPunct="1"/>
            <a:endParaRPr lang="en-US" altLang="zh-CN" sz="1800"/>
          </a:p>
          <a:p>
            <a:pPr eaLnBrk="1" hangingPunct="1"/>
            <a:r>
              <a:rPr lang="zh-CN" altLang="en-US" sz="1800"/>
              <a:t>我是最爱你的一位</a:t>
            </a:r>
            <a:endParaRPr lang="en-US" altLang="zh-CN" sz="1800"/>
          </a:p>
          <a:p>
            <a:pPr eaLnBrk="1" hangingPunct="1"/>
            <a:endParaRPr lang="en-US" altLang="zh-CN" sz="1800"/>
          </a:p>
          <a:p>
            <a:pPr eaLnBrk="1" hangingPunct="1"/>
            <a:r>
              <a:rPr lang="zh-CN" altLang="en-US" sz="1800"/>
              <a:t>哪怕</a:t>
            </a:r>
            <a:r>
              <a:rPr lang="en-US" altLang="zh-CN" sz="1800"/>
              <a:t>__</a:t>
            </a:r>
            <a:r>
              <a:rPr lang="zh-CN" altLang="en-US" sz="1800"/>
              <a:t>愈来愈</a:t>
            </a:r>
            <a:r>
              <a:rPr lang="zh-CN" sz="1800"/>
              <a:t>_</a:t>
            </a:r>
            <a:r>
              <a:rPr lang="en-US" altLang="zh-CN" sz="1800"/>
              <a:t>__</a:t>
            </a:r>
            <a:r>
              <a:rPr lang="zh-CN" sz="1800"/>
              <a:t> </a:t>
            </a:r>
            <a:r>
              <a:rPr lang="zh-CN" altLang="en-US" sz="1800"/>
              <a:t>我们彼此宝贝</a:t>
            </a:r>
            <a:endParaRPr lang="en-US" altLang="zh-CN" sz="1800"/>
          </a:p>
          <a:p>
            <a:pPr eaLnBrk="1" hangingPunct="1"/>
            <a:endParaRPr lang="en-US" altLang="zh-CN" sz="1800"/>
          </a:p>
          <a:p>
            <a:pPr eaLnBrk="1" hangingPunct="1"/>
            <a:r>
              <a:rPr lang="zh-CN" altLang="en-US" sz="1800"/>
              <a:t>抵挡岁月风打雨吹</a:t>
            </a:r>
            <a:endParaRPr lang="en-US" altLang="zh-CN" sz="1800"/>
          </a:p>
          <a:p>
            <a:pPr eaLnBrk="1" hangingPunct="1"/>
            <a:endParaRPr lang="en-US" altLang="zh-CN" sz="1800"/>
          </a:p>
          <a:p>
            <a:pPr eaLnBrk="1" hangingPunct="1"/>
            <a:r>
              <a:rPr lang="zh-CN" altLang="en-US" sz="1800"/>
              <a:t>哪怕</a:t>
            </a:r>
            <a:r>
              <a:rPr lang="en-US" altLang="zh-CN" sz="1800"/>
              <a:t>__</a:t>
            </a:r>
            <a:r>
              <a:rPr lang="zh-CN" altLang="en-US" sz="1800"/>
              <a:t>愈来愈</a:t>
            </a:r>
            <a:r>
              <a:rPr lang="zh-CN" sz="1800"/>
              <a:t>_</a:t>
            </a:r>
            <a:r>
              <a:rPr lang="en-US" altLang="zh-CN" sz="1800"/>
              <a:t>__</a:t>
            </a:r>
            <a:r>
              <a:rPr lang="zh-CN" sz="1800"/>
              <a:t> </a:t>
            </a:r>
            <a:r>
              <a:rPr lang="zh-CN" altLang="en-US" sz="1800"/>
              <a:t>多用真情去追</a:t>
            </a:r>
            <a:endParaRPr lang="en-US" altLang="zh-CN" sz="1800"/>
          </a:p>
          <a:p>
            <a:pPr eaLnBrk="1" hangingPunct="1"/>
            <a:endParaRPr lang="en-US" altLang="zh-CN" sz="1800"/>
          </a:p>
          <a:p>
            <a:pPr eaLnBrk="1" hangingPunct="1"/>
            <a:r>
              <a:rPr lang="zh-CN" altLang="en-US" sz="1800"/>
              <a:t>让爱能够无怨无悔</a:t>
            </a:r>
            <a:endParaRPr lang="en-US" altLang="zh-CN" sz="1800"/>
          </a:p>
          <a:p>
            <a:pPr eaLnBrk="1" hangingPunct="1"/>
            <a:endParaRPr lang="en-US" altLang="zh-CN" sz="1800"/>
          </a:p>
          <a:p>
            <a:pPr eaLnBrk="1" hangingPunct="1"/>
            <a:r>
              <a:rPr lang="zh-CN" altLang="en-US" sz="1800"/>
              <a:t>哪怕</a:t>
            </a:r>
            <a:r>
              <a:rPr lang="en-US" altLang="zh-CN" sz="1800"/>
              <a:t>__</a:t>
            </a:r>
            <a:r>
              <a:rPr lang="zh-CN" altLang="en-US" sz="1800"/>
              <a:t>愈走愈</a:t>
            </a:r>
            <a:r>
              <a:rPr lang="zh-CN" sz="1800"/>
              <a:t>_</a:t>
            </a:r>
            <a:r>
              <a:rPr lang="en-US" altLang="zh-CN" sz="1800"/>
              <a:t>__</a:t>
            </a:r>
            <a:r>
              <a:rPr lang="zh-CN" sz="1800"/>
              <a:t> </a:t>
            </a:r>
            <a:r>
              <a:rPr lang="zh-CN" altLang="en-US" sz="1800"/>
              <a:t>我们紧紧跟随</a:t>
            </a:r>
            <a:endParaRPr lang="en-US" altLang="zh-CN" sz="1800"/>
          </a:p>
          <a:p>
            <a:pPr eaLnBrk="1" hangingPunct="1"/>
            <a:endParaRPr lang="en-US" altLang="zh-CN" sz="1800"/>
          </a:p>
          <a:p>
            <a:pPr eaLnBrk="1" hangingPunct="1"/>
            <a:r>
              <a:rPr lang="zh-CN" altLang="en-US" sz="1800"/>
              <a:t>直到窗外风停雨歇</a:t>
            </a:r>
            <a:r>
              <a:rPr lang="en-US" altLang="zh-CN" sz="1800"/>
              <a:t> </a:t>
            </a:r>
            <a:endParaRPr kumimoji="1" lang="zh-CN" altLang="en-US" sz="1800"/>
          </a:p>
        </p:txBody>
      </p:sp>
      <p:sp>
        <p:nvSpPr>
          <p:cNvPr id="6" name="Freeform 5"/>
          <p:cNvSpPr/>
          <p:nvPr/>
        </p:nvSpPr>
        <p:spPr>
          <a:xfrm>
            <a:off x="2973918" y="3949700"/>
            <a:ext cx="2840567" cy="1011238"/>
          </a:xfrm>
          <a:custGeom>
            <a:avLst/>
            <a:gdLst>
              <a:gd name="connsiteX0" fmla="*/ 10001 w 1615131"/>
              <a:gd name="connsiteY0" fmla="*/ 740054 h 1230090"/>
              <a:gd name="connsiteX1" fmla="*/ 20001 w 1615131"/>
              <a:gd name="connsiteY1" fmla="*/ 420031 h 1230090"/>
              <a:gd name="connsiteX2" fmla="*/ 30001 w 1615131"/>
              <a:gd name="connsiteY2" fmla="*/ 390028 h 1230090"/>
              <a:gd name="connsiteX3" fmla="*/ 130004 w 1615131"/>
              <a:gd name="connsiteY3" fmla="*/ 290021 h 1230090"/>
              <a:gd name="connsiteX4" fmla="*/ 190005 w 1615131"/>
              <a:gd name="connsiteY4" fmla="*/ 250018 h 1230090"/>
              <a:gd name="connsiteX5" fmla="*/ 260007 w 1615131"/>
              <a:gd name="connsiteY5" fmla="*/ 190014 h 1230090"/>
              <a:gd name="connsiteX6" fmla="*/ 280008 w 1615131"/>
              <a:gd name="connsiteY6" fmla="*/ 170012 h 1230090"/>
              <a:gd name="connsiteX7" fmla="*/ 310009 w 1615131"/>
              <a:gd name="connsiteY7" fmla="*/ 150011 h 1230090"/>
              <a:gd name="connsiteX8" fmla="*/ 340010 w 1615131"/>
              <a:gd name="connsiteY8" fmla="*/ 120009 h 1230090"/>
              <a:gd name="connsiteX9" fmla="*/ 420012 w 1615131"/>
              <a:gd name="connsiteY9" fmla="*/ 90007 h 1230090"/>
              <a:gd name="connsiteX10" fmla="*/ 510014 w 1615131"/>
              <a:gd name="connsiteY10" fmla="*/ 60004 h 1230090"/>
              <a:gd name="connsiteX11" fmla="*/ 600017 w 1615131"/>
              <a:gd name="connsiteY11" fmla="*/ 20001 h 1230090"/>
              <a:gd name="connsiteX12" fmla="*/ 690019 w 1615131"/>
              <a:gd name="connsiteY12" fmla="*/ 0 h 1230090"/>
              <a:gd name="connsiteX13" fmla="*/ 1140031 w 1615131"/>
              <a:gd name="connsiteY13" fmla="*/ 10001 h 1230090"/>
              <a:gd name="connsiteX14" fmla="*/ 1220034 w 1615131"/>
              <a:gd name="connsiteY14" fmla="*/ 30002 h 1230090"/>
              <a:gd name="connsiteX15" fmla="*/ 1360037 w 1615131"/>
              <a:gd name="connsiteY15" fmla="*/ 60004 h 1230090"/>
              <a:gd name="connsiteX16" fmla="*/ 1390038 w 1615131"/>
              <a:gd name="connsiteY16" fmla="*/ 70005 h 1230090"/>
              <a:gd name="connsiteX17" fmla="*/ 1440040 w 1615131"/>
              <a:gd name="connsiteY17" fmla="*/ 110008 h 1230090"/>
              <a:gd name="connsiteX18" fmla="*/ 1510042 w 1615131"/>
              <a:gd name="connsiteY18" fmla="*/ 190014 h 1230090"/>
              <a:gd name="connsiteX19" fmla="*/ 1540042 w 1615131"/>
              <a:gd name="connsiteY19" fmla="*/ 220016 h 1230090"/>
              <a:gd name="connsiteX20" fmla="*/ 1550043 w 1615131"/>
              <a:gd name="connsiteY20" fmla="*/ 260019 h 1230090"/>
              <a:gd name="connsiteX21" fmla="*/ 1580043 w 1615131"/>
              <a:gd name="connsiteY21" fmla="*/ 280020 h 1230090"/>
              <a:gd name="connsiteX22" fmla="*/ 1600044 w 1615131"/>
              <a:gd name="connsiteY22" fmla="*/ 340025 h 1230090"/>
              <a:gd name="connsiteX23" fmla="*/ 1600044 w 1615131"/>
              <a:gd name="connsiteY23" fmla="*/ 870063 h 1230090"/>
              <a:gd name="connsiteX24" fmla="*/ 1590044 w 1615131"/>
              <a:gd name="connsiteY24" fmla="*/ 900066 h 1230090"/>
              <a:gd name="connsiteX25" fmla="*/ 1570043 w 1615131"/>
              <a:gd name="connsiteY25" fmla="*/ 950069 h 1230090"/>
              <a:gd name="connsiteX26" fmla="*/ 1540042 w 1615131"/>
              <a:gd name="connsiteY26" fmla="*/ 980071 h 1230090"/>
              <a:gd name="connsiteX27" fmla="*/ 1470040 w 1615131"/>
              <a:gd name="connsiteY27" fmla="*/ 1060077 h 1230090"/>
              <a:gd name="connsiteX28" fmla="*/ 1440040 w 1615131"/>
              <a:gd name="connsiteY28" fmla="*/ 1080079 h 1230090"/>
              <a:gd name="connsiteX29" fmla="*/ 1400039 w 1615131"/>
              <a:gd name="connsiteY29" fmla="*/ 1120082 h 1230090"/>
              <a:gd name="connsiteX30" fmla="*/ 1360037 w 1615131"/>
              <a:gd name="connsiteY30" fmla="*/ 1130082 h 1230090"/>
              <a:gd name="connsiteX31" fmla="*/ 1290036 w 1615131"/>
              <a:gd name="connsiteY31" fmla="*/ 1150084 h 1230090"/>
              <a:gd name="connsiteX32" fmla="*/ 1200033 w 1615131"/>
              <a:gd name="connsiteY32" fmla="*/ 1170085 h 1230090"/>
              <a:gd name="connsiteX33" fmla="*/ 960027 w 1615131"/>
              <a:gd name="connsiteY33" fmla="*/ 1230090 h 1230090"/>
              <a:gd name="connsiteX34" fmla="*/ 570016 w 1615131"/>
              <a:gd name="connsiteY34" fmla="*/ 1220089 h 1230090"/>
              <a:gd name="connsiteX35" fmla="*/ 510014 w 1615131"/>
              <a:gd name="connsiteY35" fmla="*/ 1210088 h 1230090"/>
              <a:gd name="connsiteX36" fmla="*/ 420012 w 1615131"/>
              <a:gd name="connsiteY36" fmla="*/ 1190087 h 1230090"/>
              <a:gd name="connsiteX37" fmla="*/ 390011 w 1615131"/>
              <a:gd name="connsiteY37" fmla="*/ 1180086 h 1230090"/>
              <a:gd name="connsiteX38" fmla="*/ 350010 w 1615131"/>
              <a:gd name="connsiteY38" fmla="*/ 1160085 h 1230090"/>
              <a:gd name="connsiteX39" fmla="*/ 290008 w 1615131"/>
              <a:gd name="connsiteY39" fmla="*/ 1150084 h 1230090"/>
              <a:gd name="connsiteX40" fmla="*/ 260007 w 1615131"/>
              <a:gd name="connsiteY40" fmla="*/ 1130082 h 1230090"/>
              <a:gd name="connsiteX41" fmla="*/ 230007 w 1615131"/>
              <a:gd name="connsiteY41" fmla="*/ 1120082 h 1230090"/>
              <a:gd name="connsiteX42" fmla="*/ 210006 w 1615131"/>
              <a:gd name="connsiteY42" fmla="*/ 1090079 h 1230090"/>
              <a:gd name="connsiteX43" fmla="*/ 150004 w 1615131"/>
              <a:gd name="connsiteY43" fmla="*/ 1040076 h 1230090"/>
              <a:gd name="connsiteX44" fmla="*/ 110003 w 1615131"/>
              <a:gd name="connsiteY44" fmla="*/ 990072 h 1230090"/>
              <a:gd name="connsiteX45" fmla="*/ 80002 w 1615131"/>
              <a:gd name="connsiteY45" fmla="*/ 930068 h 1230090"/>
              <a:gd name="connsiteX46" fmla="*/ 70002 w 1615131"/>
              <a:gd name="connsiteY46" fmla="*/ 900066 h 1230090"/>
              <a:gd name="connsiteX47" fmla="*/ 50002 w 1615131"/>
              <a:gd name="connsiteY47" fmla="*/ 860063 h 1230090"/>
              <a:gd name="connsiteX48" fmla="*/ 40001 w 1615131"/>
              <a:gd name="connsiteY48" fmla="*/ 830061 h 1230090"/>
              <a:gd name="connsiteX49" fmla="*/ 20001 w 1615131"/>
              <a:gd name="connsiteY49" fmla="*/ 810059 h 1230090"/>
              <a:gd name="connsiteX50" fmla="*/ 0 w 1615131"/>
              <a:gd name="connsiteY50" fmla="*/ 730053 h 1230090"/>
              <a:gd name="connsiteX51" fmla="*/ 10001 w 1615131"/>
              <a:gd name="connsiteY51" fmla="*/ 690050 h 1230090"/>
              <a:gd name="connsiteX52" fmla="*/ 30001 w 1615131"/>
              <a:gd name="connsiteY52" fmla="*/ 660048 h 1230090"/>
              <a:gd name="connsiteX53" fmla="*/ 20001 w 1615131"/>
              <a:gd name="connsiteY53" fmla="*/ 560041 h 123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615131" h="1230090">
                <a:moveTo>
                  <a:pt x="10001" y="740054"/>
                </a:moveTo>
                <a:cubicBezTo>
                  <a:pt x="13334" y="633380"/>
                  <a:pt x="13913" y="526584"/>
                  <a:pt x="20001" y="420031"/>
                </a:cubicBezTo>
                <a:cubicBezTo>
                  <a:pt x="20602" y="409506"/>
                  <a:pt x="24154" y="398800"/>
                  <a:pt x="30001" y="390028"/>
                </a:cubicBezTo>
                <a:cubicBezTo>
                  <a:pt x="60875" y="343714"/>
                  <a:pt x="86555" y="321621"/>
                  <a:pt x="130004" y="290021"/>
                </a:cubicBezTo>
                <a:cubicBezTo>
                  <a:pt x="149444" y="275882"/>
                  <a:pt x="170952" y="264675"/>
                  <a:pt x="190005" y="250018"/>
                </a:cubicBezTo>
                <a:cubicBezTo>
                  <a:pt x="214364" y="231279"/>
                  <a:pt x="237037" y="210432"/>
                  <a:pt x="260007" y="190014"/>
                </a:cubicBezTo>
                <a:cubicBezTo>
                  <a:pt x="267054" y="183750"/>
                  <a:pt x="272645" y="175902"/>
                  <a:pt x="280008" y="170012"/>
                </a:cubicBezTo>
                <a:cubicBezTo>
                  <a:pt x="289393" y="162504"/>
                  <a:pt x="300776" y="157705"/>
                  <a:pt x="310009" y="150011"/>
                </a:cubicBezTo>
                <a:cubicBezTo>
                  <a:pt x="320874" y="140957"/>
                  <a:pt x="328502" y="128230"/>
                  <a:pt x="340010" y="120009"/>
                </a:cubicBezTo>
                <a:cubicBezTo>
                  <a:pt x="368171" y="99893"/>
                  <a:pt x="387798" y="98060"/>
                  <a:pt x="420012" y="90007"/>
                </a:cubicBezTo>
                <a:cubicBezTo>
                  <a:pt x="503548" y="48236"/>
                  <a:pt x="413091" y="89082"/>
                  <a:pt x="510014" y="60004"/>
                </a:cubicBezTo>
                <a:cubicBezTo>
                  <a:pt x="601259" y="32629"/>
                  <a:pt x="521204" y="49557"/>
                  <a:pt x="600017" y="20001"/>
                </a:cubicBezTo>
                <a:cubicBezTo>
                  <a:pt x="616150" y="13951"/>
                  <a:pt x="676451" y="2714"/>
                  <a:pt x="690019" y="0"/>
                </a:cubicBezTo>
                <a:cubicBezTo>
                  <a:pt x="840023" y="3334"/>
                  <a:pt x="990230" y="1521"/>
                  <a:pt x="1140031" y="10001"/>
                </a:cubicBezTo>
                <a:cubicBezTo>
                  <a:pt x="1167475" y="11555"/>
                  <a:pt x="1193079" y="24611"/>
                  <a:pt x="1220034" y="30002"/>
                </a:cubicBezTo>
                <a:cubicBezTo>
                  <a:pt x="1258266" y="37649"/>
                  <a:pt x="1317479" y="47844"/>
                  <a:pt x="1360037" y="60004"/>
                </a:cubicBezTo>
                <a:cubicBezTo>
                  <a:pt x="1370173" y="62900"/>
                  <a:pt x="1380038" y="66671"/>
                  <a:pt x="1390038" y="70005"/>
                </a:cubicBezTo>
                <a:cubicBezTo>
                  <a:pt x="1468024" y="147995"/>
                  <a:pt x="1339113" y="21692"/>
                  <a:pt x="1440040" y="110008"/>
                </a:cubicBezTo>
                <a:cubicBezTo>
                  <a:pt x="1535905" y="193894"/>
                  <a:pt x="1457913" y="127456"/>
                  <a:pt x="1510042" y="190014"/>
                </a:cubicBezTo>
                <a:cubicBezTo>
                  <a:pt x="1519096" y="200879"/>
                  <a:pt x="1530042" y="210015"/>
                  <a:pt x="1540042" y="220016"/>
                </a:cubicBezTo>
                <a:cubicBezTo>
                  <a:pt x="1543376" y="233350"/>
                  <a:pt x="1542419" y="248583"/>
                  <a:pt x="1550043" y="260019"/>
                </a:cubicBezTo>
                <a:cubicBezTo>
                  <a:pt x="1556710" y="270019"/>
                  <a:pt x="1573673" y="269828"/>
                  <a:pt x="1580043" y="280020"/>
                </a:cubicBezTo>
                <a:cubicBezTo>
                  <a:pt x="1591217" y="297899"/>
                  <a:pt x="1600044" y="340025"/>
                  <a:pt x="1600044" y="340025"/>
                </a:cubicBezTo>
                <a:cubicBezTo>
                  <a:pt x="1622784" y="567438"/>
                  <a:pt x="1617355" y="471870"/>
                  <a:pt x="1600044" y="870063"/>
                </a:cubicBezTo>
                <a:cubicBezTo>
                  <a:pt x="1599586" y="880595"/>
                  <a:pt x="1593745" y="890195"/>
                  <a:pt x="1590044" y="900066"/>
                </a:cubicBezTo>
                <a:cubicBezTo>
                  <a:pt x="1583741" y="916875"/>
                  <a:pt x="1579557" y="934846"/>
                  <a:pt x="1570043" y="950069"/>
                </a:cubicBezTo>
                <a:cubicBezTo>
                  <a:pt x="1562547" y="962062"/>
                  <a:pt x="1549096" y="969206"/>
                  <a:pt x="1540042" y="980071"/>
                </a:cubicBezTo>
                <a:cubicBezTo>
                  <a:pt x="1487904" y="1042641"/>
                  <a:pt x="1565928" y="976171"/>
                  <a:pt x="1470040" y="1060077"/>
                </a:cubicBezTo>
                <a:cubicBezTo>
                  <a:pt x="1460995" y="1067992"/>
                  <a:pt x="1449165" y="1072257"/>
                  <a:pt x="1440040" y="1080079"/>
                </a:cubicBezTo>
                <a:cubicBezTo>
                  <a:pt x="1425723" y="1092352"/>
                  <a:pt x="1416030" y="1110088"/>
                  <a:pt x="1400039" y="1120082"/>
                </a:cubicBezTo>
                <a:cubicBezTo>
                  <a:pt x="1388384" y="1127367"/>
                  <a:pt x="1373297" y="1126465"/>
                  <a:pt x="1360037" y="1130082"/>
                </a:cubicBezTo>
                <a:cubicBezTo>
                  <a:pt x="1336625" y="1136467"/>
                  <a:pt x="1313579" y="1144198"/>
                  <a:pt x="1290036" y="1150084"/>
                </a:cubicBezTo>
                <a:cubicBezTo>
                  <a:pt x="1260221" y="1157538"/>
                  <a:pt x="1229536" y="1161479"/>
                  <a:pt x="1200033" y="1170085"/>
                </a:cubicBezTo>
                <a:cubicBezTo>
                  <a:pt x="980164" y="1234216"/>
                  <a:pt x="1126025" y="1211644"/>
                  <a:pt x="960027" y="1230090"/>
                </a:cubicBezTo>
                <a:lnTo>
                  <a:pt x="570016" y="1220089"/>
                </a:lnTo>
                <a:cubicBezTo>
                  <a:pt x="549759" y="1219189"/>
                  <a:pt x="529963" y="1213715"/>
                  <a:pt x="510014" y="1210088"/>
                </a:cubicBezTo>
                <a:cubicBezTo>
                  <a:pt x="481672" y="1204935"/>
                  <a:pt x="448091" y="1198110"/>
                  <a:pt x="420012" y="1190087"/>
                </a:cubicBezTo>
                <a:cubicBezTo>
                  <a:pt x="409876" y="1187191"/>
                  <a:pt x="399700" y="1184239"/>
                  <a:pt x="390011" y="1180086"/>
                </a:cubicBezTo>
                <a:cubicBezTo>
                  <a:pt x="376309" y="1174213"/>
                  <a:pt x="364289" y="1164369"/>
                  <a:pt x="350010" y="1160085"/>
                </a:cubicBezTo>
                <a:cubicBezTo>
                  <a:pt x="330589" y="1154258"/>
                  <a:pt x="310009" y="1153418"/>
                  <a:pt x="290008" y="1150084"/>
                </a:cubicBezTo>
                <a:cubicBezTo>
                  <a:pt x="280008" y="1143417"/>
                  <a:pt x="270757" y="1135457"/>
                  <a:pt x="260007" y="1130082"/>
                </a:cubicBezTo>
                <a:cubicBezTo>
                  <a:pt x="250579" y="1125368"/>
                  <a:pt x="238238" y="1126667"/>
                  <a:pt x="230007" y="1120082"/>
                </a:cubicBezTo>
                <a:cubicBezTo>
                  <a:pt x="220622" y="1112573"/>
                  <a:pt x="218505" y="1098578"/>
                  <a:pt x="210006" y="1090079"/>
                </a:cubicBezTo>
                <a:cubicBezTo>
                  <a:pt x="131342" y="1011412"/>
                  <a:pt x="231919" y="1138379"/>
                  <a:pt x="150004" y="1040076"/>
                </a:cubicBezTo>
                <a:cubicBezTo>
                  <a:pt x="86925" y="964377"/>
                  <a:pt x="168195" y="1048267"/>
                  <a:pt x="110003" y="990072"/>
                </a:cubicBezTo>
                <a:cubicBezTo>
                  <a:pt x="84868" y="914661"/>
                  <a:pt x="118774" y="1007614"/>
                  <a:pt x="80002" y="930068"/>
                </a:cubicBezTo>
                <a:cubicBezTo>
                  <a:pt x="75288" y="920639"/>
                  <a:pt x="74154" y="909755"/>
                  <a:pt x="70002" y="900066"/>
                </a:cubicBezTo>
                <a:cubicBezTo>
                  <a:pt x="64130" y="886363"/>
                  <a:pt x="55874" y="873766"/>
                  <a:pt x="50002" y="860063"/>
                </a:cubicBezTo>
                <a:cubicBezTo>
                  <a:pt x="45850" y="850374"/>
                  <a:pt x="45424" y="839101"/>
                  <a:pt x="40001" y="830061"/>
                </a:cubicBezTo>
                <a:cubicBezTo>
                  <a:pt x="35150" y="821976"/>
                  <a:pt x="26668" y="816726"/>
                  <a:pt x="20001" y="810059"/>
                </a:cubicBezTo>
                <a:cubicBezTo>
                  <a:pt x="12110" y="786386"/>
                  <a:pt x="0" y="754186"/>
                  <a:pt x="0" y="730053"/>
                </a:cubicBezTo>
                <a:cubicBezTo>
                  <a:pt x="0" y="716308"/>
                  <a:pt x="4587" y="702683"/>
                  <a:pt x="10001" y="690050"/>
                </a:cubicBezTo>
                <a:cubicBezTo>
                  <a:pt x="14735" y="679003"/>
                  <a:pt x="23334" y="670049"/>
                  <a:pt x="30001" y="660048"/>
                </a:cubicBezTo>
                <a:cubicBezTo>
                  <a:pt x="15150" y="600641"/>
                  <a:pt x="20001" y="633790"/>
                  <a:pt x="20001" y="560041"/>
                </a:cubicBezTo>
              </a:path>
            </a:pathLst>
          </a:cu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85" name="Rectangle 6"/>
          <p:cNvSpPr>
            <a:spLocks noChangeArrowheads="1"/>
          </p:cNvSpPr>
          <p:nvPr/>
        </p:nvSpPr>
        <p:spPr bwMode="auto">
          <a:xfrm>
            <a:off x="9093201" y="6386513"/>
            <a:ext cx="1958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 dirty="0"/>
              <a:t>Lesson </a:t>
            </a:r>
            <a:r>
              <a:rPr lang="en-US" altLang="zh-CN" b="1" dirty="0" smtClean="0"/>
              <a:t>2_Activity8</a:t>
            </a:r>
            <a:endParaRPr lang="en-US" altLang="zh-CN" dirty="0"/>
          </a:p>
        </p:txBody>
      </p:sp>
      <p:sp>
        <p:nvSpPr>
          <p:cNvPr id="2" name="Rectangle 1"/>
          <p:cNvSpPr/>
          <p:nvPr/>
        </p:nvSpPr>
        <p:spPr>
          <a:xfrm>
            <a:off x="829422" y="6488668"/>
            <a:ext cx="35324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/>
              <a:t>https://</a:t>
            </a:r>
            <a:r>
              <a:rPr lang="en-US" altLang="zh-CN" sz="1200" dirty="0" err="1"/>
              <a:t>www.youtube.com</a:t>
            </a:r>
            <a:r>
              <a:rPr lang="en-US" altLang="zh-CN" sz="1200" dirty="0"/>
              <a:t>/</a:t>
            </a:r>
            <a:r>
              <a:rPr lang="en-US" altLang="zh-CN" sz="1200" dirty="0" err="1"/>
              <a:t>watch?v</a:t>
            </a:r>
            <a:r>
              <a:rPr lang="en-US" altLang="zh-CN" sz="1200" dirty="0"/>
              <a:t>=</a:t>
            </a:r>
            <a:r>
              <a:rPr lang="en-US" altLang="zh-CN" sz="1200" dirty="0" err="1"/>
              <a:t>uPKHOmMoRCg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7822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>
                <a:latin typeface="Calibri" charset="0"/>
              </a:rPr>
              <a:t>改</a:t>
            </a:r>
            <a:r>
              <a:rPr kumimoji="1" lang="zh-CN" altLang="en-US" dirty="0" smtClean="0">
                <a:latin typeface="Calibri" charset="0"/>
              </a:rPr>
              <a:t>写句子</a:t>
            </a:r>
            <a:r>
              <a:rPr kumimoji="1" lang="zh-CN" altLang="zh-CN" dirty="0">
                <a:latin typeface="Calibri" charset="0"/>
              </a:rPr>
              <a:t>(</a:t>
            </a:r>
            <a:r>
              <a:rPr kumimoji="1" lang="zh-CN" altLang="en-US" dirty="0" smtClean="0">
                <a:latin typeface="Calibri" charset="0"/>
              </a:rPr>
              <a:t>“愈来愈</a:t>
            </a:r>
            <a:r>
              <a:rPr kumimoji="1" lang="en-US" altLang="zh-CN" dirty="0" smtClean="0">
                <a:latin typeface="Calibri" charset="0"/>
              </a:rPr>
              <a:t>…</a:t>
            </a:r>
            <a:r>
              <a:rPr kumimoji="1" lang="zh-CN" altLang="en-US" dirty="0" smtClean="0">
                <a:latin typeface="Calibri" charset="0"/>
              </a:rPr>
              <a:t>”</a:t>
            </a:r>
            <a:r>
              <a:rPr kumimoji="1" lang="en-US" altLang="zh-CN" dirty="0" smtClean="0">
                <a:latin typeface="Calibri" charset="0"/>
              </a:rPr>
              <a:t>)</a:t>
            </a:r>
            <a:endParaRPr kumimoji="1" lang="zh-CN" altLang="en-US" dirty="0">
              <a:latin typeface="Calibri" charset="0"/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Calibri" charset="0"/>
              <a:buAutoNum type="arabicPeriod"/>
            </a:pPr>
            <a:r>
              <a:rPr kumimoji="1" lang="zh-CN" altLang="en-US">
                <a:latin typeface="Calibri" charset="0"/>
              </a:rPr>
              <a:t>跨国婚姻一年比一年普遍。</a:t>
            </a:r>
            <a:endParaRPr kumimoji="1" lang="en-US" altLang="zh-CN">
              <a:latin typeface="Calibri" charset="0"/>
            </a:endParaRPr>
          </a:p>
          <a:p>
            <a:pPr marL="514350" indent="-514350">
              <a:buFont typeface="Calibri" charset="0"/>
              <a:buAutoNum type="arabicPeriod"/>
            </a:pPr>
            <a:endParaRPr kumimoji="1" lang="en-US" altLang="zh-CN">
              <a:latin typeface="Calibri" charset="0"/>
            </a:endParaRPr>
          </a:p>
          <a:p>
            <a:pPr marL="514350" indent="-514350">
              <a:buFont typeface="Calibri" charset="0"/>
              <a:buAutoNum type="arabicPeriod"/>
            </a:pPr>
            <a:r>
              <a:rPr kumimoji="1" lang="zh-CN" altLang="en-US">
                <a:latin typeface="Calibri" charset="0"/>
              </a:rPr>
              <a:t>夫妻之间的冲突一天比一天激烈。</a:t>
            </a:r>
          </a:p>
        </p:txBody>
      </p:sp>
    </p:spTree>
    <p:extLst>
      <p:ext uri="{BB962C8B-B14F-4D97-AF65-F5344CB8AC3E}">
        <p14:creationId xmlns:p14="http://schemas.microsoft.com/office/powerpoint/2010/main" val="125509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S103431377">
  <a:themeElements>
    <a:clrScheme name="Custom 12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145EA9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Custom 27">
      <a:majorFont>
        <a:latin typeface="Segoe Print"/>
        <a:ea typeface="楷体"/>
        <a:cs typeface=""/>
      </a:majorFont>
      <a:minorFont>
        <a:latin typeface="Calibri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TS103431377</Template>
  <TotalTime>0</TotalTime>
  <Words>905</Words>
  <Application>Microsoft Macintosh PowerPoint</Application>
  <PresentationFormat>Custom</PresentationFormat>
  <Paragraphs>124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TS103431377</vt:lpstr>
      <vt:lpstr>跨国恋的酸甜苦辣</vt:lpstr>
      <vt:lpstr>活动八 </vt:lpstr>
      <vt:lpstr>句型</vt:lpstr>
      <vt:lpstr>句型一： 愈(yù)来愈+ ADJ／psychological predicates</vt:lpstr>
      <vt:lpstr>PowerPoint Presentation</vt:lpstr>
      <vt:lpstr>PowerPoint Presentation</vt:lpstr>
      <vt:lpstr>PowerPoint Presentation</vt:lpstr>
      <vt:lpstr>听歌： 🎵哪怕天愈来愈黑🎵</vt:lpstr>
      <vt:lpstr>改写句子(“愈来愈…”)</vt:lpstr>
      <vt:lpstr>接龙游戏</vt:lpstr>
      <vt:lpstr>句型二：(一) 牵扯到…（的问题时），… </vt:lpstr>
      <vt:lpstr>PowerPoint Presentation</vt:lpstr>
      <vt:lpstr>PowerPoint Presentation</vt:lpstr>
      <vt:lpstr>PowerPoint Presentation</vt:lpstr>
      <vt:lpstr>改写句子 (“(一)牵扯到…问题时，…”)</vt:lpstr>
      <vt:lpstr>用“(一) 牵扯到…（的问题时），…”来发表你的意见。 </vt:lpstr>
      <vt:lpstr>用“(一) 牵扯到…（的问题时），…”来发表你的意见。 </vt:lpstr>
      <vt:lpstr>句型三：相对于…而言，… </vt:lpstr>
      <vt:lpstr>1. 找出句型来：“相对于…而言，…”； 2.下面的网站问题，是将什么和什么拿来进行比较？</vt:lpstr>
      <vt:lpstr>1. 找出句型来：“相对于…而言，…”； 2.下面的网站问题，是将什么和什么拿来进行比较？</vt:lpstr>
      <vt:lpstr>1. 找出句型来：“相对于…而言，…”； 2.下面的网站问题，是将什么和什么拿来进行比较？</vt:lpstr>
      <vt:lpstr>改写句子(“相对于…而言，…”)</vt:lpstr>
      <vt:lpstr>用“相对于…而言，…”来描述下面的数据。 </vt:lpstr>
      <vt:lpstr>用“相对于…而言，…”来描述下面的数据。 </vt:lpstr>
      <vt:lpstr>用“相对于…而言，…”来描述下面的数据。 </vt:lpstr>
      <vt:lpstr>三个句型的综合运用</vt:lpstr>
      <vt:lpstr>课文</vt:lpstr>
      <vt:lpstr>附件：原文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2013-07-19T13:30:13Z</dcterms:created>
  <dcterms:modified xsi:type="dcterms:W3CDTF">2015-12-19T21:04:07Z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